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2" r:id="rId8"/>
    <p:sldId id="263" r:id="rId9"/>
    <p:sldId id="276" r:id="rId10"/>
    <p:sldId id="268" r:id="rId11"/>
    <p:sldId id="269" r:id="rId12"/>
    <p:sldId id="270" r:id="rId13"/>
    <p:sldId id="271" r:id="rId14"/>
    <p:sldId id="272" r:id="rId15"/>
    <p:sldId id="274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>
      <p:cViewPr varScale="1">
        <p:scale>
          <a:sx n="103" d="100"/>
          <a:sy n="103" d="100"/>
        </p:scale>
        <p:origin x="-2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23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2A120-492C-4BEF-8BCE-E314FDE9EB4A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5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8458B-A383-4988-B0F2-64C554160B75}" type="datetimeFigureOut">
              <a:rPr lang="ru-RU" smtClean="0"/>
              <a:pPr/>
              <a:t>10.01.2017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6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857364"/>
            <a:ext cx="3714776" cy="4572032"/>
          </a:xfrm>
        </p:spPr>
        <p:txBody>
          <a:bodyPr>
            <a:normAutofit fontScale="32500" lnSpcReduction="20000"/>
          </a:bodyPr>
          <a:lstStyle/>
          <a:p>
            <a:pPr algn="l"/>
            <a:r>
              <a:rPr lang="ru-RU" sz="5500" b="1" dirty="0" smtClean="0">
                <a:solidFill>
                  <a:srgbClr val="002060"/>
                </a:solidFill>
              </a:rPr>
              <a:t>Автор:</a:t>
            </a:r>
          </a:p>
          <a:p>
            <a:pPr algn="l"/>
            <a:endParaRPr lang="ru-RU" sz="5500" dirty="0" smtClean="0">
              <a:solidFill>
                <a:srgbClr val="002060"/>
              </a:solidFill>
            </a:endParaRPr>
          </a:p>
          <a:p>
            <a:pPr algn="l"/>
            <a:r>
              <a:rPr lang="ru-RU" sz="5500" b="1" dirty="0" smtClean="0">
                <a:solidFill>
                  <a:srgbClr val="002060"/>
                </a:solidFill>
              </a:rPr>
              <a:t>Истомин Семён, </a:t>
            </a:r>
          </a:p>
          <a:p>
            <a:pPr algn="l"/>
            <a:r>
              <a:rPr lang="ru-RU" sz="5500" b="1" dirty="0" smtClean="0">
                <a:solidFill>
                  <a:srgbClr val="002060"/>
                </a:solidFill>
              </a:rPr>
              <a:t>2 б  класс</a:t>
            </a:r>
          </a:p>
          <a:p>
            <a:pPr algn="l"/>
            <a:r>
              <a:rPr lang="ru-RU" sz="5500" b="1" dirty="0" smtClean="0">
                <a:solidFill>
                  <a:srgbClr val="002060"/>
                </a:solidFill>
              </a:rPr>
              <a:t>МБОУ «</a:t>
            </a:r>
            <a:r>
              <a:rPr lang="ru-RU" sz="5500" b="1" dirty="0" err="1" smtClean="0">
                <a:solidFill>
                  <a:srgbClr val="002060"/>
                </a:solidFill>
              </a:rPr>
              <a:t>Лянторская</a:t>
            </a:r>
            <a:r>
              <a:rPr lang="ru-RU" sz="5500" b="1" dirty="0" smtClean="0">
                <a:solidFill>
                  <a:srgbClr val="002060"/>
                </a:solidFill>
              </a:rPr>
              <a:t> СОШ №5»</a:t>
            </a:r>
          </a:p>
          <a:p>
            <a:pPr algn="l"/>
            <a:endParaRPr lang="ru-RU" sz="5500" dirty="0" smtClean="0">
              <a:solidFill>
                <a:srgbClr val="002060"/>
              </a:solidFill>
            </a:endParaRPr>
          </a:p>
          <a:p>
            <a:pPr algn="l"/>
            <a:r>
              <a:rPr lang="ru-RU" sz="5500" b="1" dirty="0" smtClean="0">
                <a:solidFill>
                  <a:srgbClr val="002060"/>
                </a:solidFill>
              </a:rPr>
              <a:t>Научный руководитель: </a:t>
            </a:r>
          </a:p>
          <a:p>
            <a:pPr algn="l"/>
            <a:endParaRPr lang="ru-RU" sz="5500" dirty="0" smtClean="0">
              <a:solidFill>
                <a:srgbClr val="002060"/>
              </a:solidFill>
            </a:endParaRPr>
          </a:p>
          <a:p>
            <a:pPr algn="l"/>
            <a:r>
              <a:rPr lang="ru-RU" sz="5500" b="1" dirty="0" err="1" smtClean="0">
                <a:solidFill>
                  <a:srgbClr val="002060"/>
                </a:solidFill>
              </a:rPr>
              <a:t>Коптева</a:t>
            </a:r>
            <a:r>
              <a:rPr lang="ru-RU" sz="5500" b="1" dirty="0" smtClean="0">
                <a:solidFill>
                  <a:srgbClr val="002060"/>
                </a:solidFill>
              </a:rPr>
              <a:t> Елена Николаевна,</a:t>
            </a:r>
          </a:p>
          <a:p>
            <a:pPr algn="l"/>
            <a:r>
              <a:rPr lang="ru-RU" sz="5500" b="1" dirty="0" smtClean="0">
                <a:solidFill>
                  <a:srgbClr val="002060"/>
                </a:solidFill>
              </a:rPr>
              <a:t>учитель начальных классов</a:t>
            </a:r>
          </a:p>
          <a:p>
            <a:pPr algn="l"/>
            <a:r>
              <a:rPr lang="ru-RU" sz="5500" b="1" dirty="0" smtClean="0">
                <a:solidFill>
                  <a:srgbClr val="002060"/>
                </a:solidFill>
              </a:rPr>
              <a:t>МБОУ «</a:t>
            </a:r>
            <a:r>
              <a:rPr lang="ru-RU" sz="5500" b="1" dirty="0" err="1" smtClean="0">
                <a:solidFill>
                  <a:srgbClr val="002060"/>
                </a:solidFill>
              </a:rPr>
              <a:t>Лянторская</a:t>
            </a:r>
            <a:r>
              <a:rPr lang="ru-RU" sz="5500" b="1" dirty="0" smtClean="0">
                <a:solidFill>
                  <a:srgbClr val="002060"/>
                </a:solidFill>
              </a:rPr>
              <a:t> СОШ №5»</a:t>
            </a:r>
          </a:p>
          <a:p>
            <a:endParaRPr lang="ru-RU" sz="1800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                   </a:t>
            </a:r>
            <a:r>
              <a:rPr lang="ru-RU" dirty="0" smtClean="0"/>
              <a:t>                                                                </a:t>
            </a:r>
          </a:p>
          <a:p>
            <a:r>
              <a:rPr lang="ru-RU" dirty="0" smtClean="0"/>
              <a:t> </a:t>
            </a:r>
          </a:p>
          <a:p>
            <a:pPr algn="l"/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48" y="214290"/>
            <a:ext cx="8143932" cy="14287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Почему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я высокий такой?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7" name="Picture 3" descr="C:\Леонардо Семен\фото для Леонардо\20150901_0933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499992" y="1230452"/>
            <a:ext cx="3929660" cy="52949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285729"/>
            <a:ext cx="7286676" cy="1214446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Актуальность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3429024" cy="428628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Замечено, что средний показатель роста увеличивается вместе с улучшением условий жизни, т.е для нормального развития и роста ребенка необходимо создавать специальные условия.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 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2052" name="Picture 4" descr="C:\Леонардо Семен\фото для Леонардо\v3e5i_EM6H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428736"/>
            <a:ext cx="3238523" cy="2428892"/>
          </a:xfrm>
          <a:prstGeom prst="rect">
            <a:avLst/>
          </a:prstGeom>
          <a:noFill/>
        </p:spPr>
      </p:pic>
      <p:pic>
        <p:nvPicPr>
          <p:cNvPr id="6" name="Picture 5" descr="D:\Documents and Settings\Администратор\Рабочий стол\Новая папка\DSC068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3929066"/>
            <a:ext cx="3048021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857232"/>
            <a:ext cx="2400288" cy="511156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Проблема:</a:t>
            </a:r>
            <a:endParaRPr lang="ru-RU" sz="32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714488"/>
            <a:ext cx="7929618" cy="1785950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sz="8000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Самыми главными причинами, из-за которых некоторые дети растут и развиваются медленнее, чем их сверстники, являются различные заболевания,  которых способствуют снижению роста.</a:t>
            </a:r>
          </a:p>
          <a:p>
            <a:pPr algn="just">
              <a:buNone/>
            </a:pPr>
            <a:r>
              <a:rPr lang="ru-RU" sz="4100" b="1" dirty="0" smtClean="0">
                <a:latin typeface="+mj-lt"/>
              </a:rPr>
              <a:t>  </a:t>
            </a:r>
            <a:r>
              <a:rPr lang="ru-RU" sz="98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Гипотеза:</a:t>
            </a:r>
            <a:endParaRPr lang="ru-RU" sz="4500" b="1" dirty="0" smtClean="0">
              <a:solidFill>
                <a:srgbClr val="002060"/>
              </a:solidFill>
              <a:latin typeface="+mj-lt"/>
              <a:cs typeface="Times New Roman" pitchFamily="18" charset="0"/>
            </a:endParaRPr>
          </a:p>
          <a:p>
            <a:pPr algn="just">
              <a:buNone/>
            </a:pPr>
            <a:r>
              <a:rPr lang="ru-RU" sz="4400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      </a:t>
            </a:r>
            <a:r>
              <a:rPr lang="ru-RU" sz="8000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Мы предполагаем, что можно создать такие условия в семье и</a:t>
            </a:r>
          </a:p>
          <a:p>
            <a:pPr algn="just">
              <a:buNone/>
            </a:pPr>
            <a:r>
              <a:rPr lang="ru-RU" sz="8000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    школе, которые будут  способствовать увеличению роста ребенка.</a:t>
            </a:r>
          </a:p>
          <a:p>
            <a:pPr algn="just">
              <a:buNone/>
            </a:pPr>
            <a:endParaRPr lang="ru-RU" sz="45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4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D:\Documents and Settings\Администратор\Рабочий стол\rost-rebenka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3151" y="3501008"/>
            <a:ext cx="2714644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Цель работы - </a:t>
            </a:r>
            <a:r>
              <a:rPr lang="ru-RU" sz="3600" dirty="0" smtClean="0">
                <a:solidFill>
                  <a:srgbClr val="002060"/>
                </a:solidFill>
              </a:rPr>
              <a:t> исследовать факторы, влияющие на рост человека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714488"/>
            <a:ext cx="8115328" cy="441167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Задачи исследовательской работы: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1. Изучить литературу о факторах, положительно и отрицательно влияющих на рост человека.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  2.Исследовать генеалогическое древо своей семьи.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3.Определить, что повлияло на увеличение моего роста, по сравнению  с моими одноклассниками. 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  4. Составить рекомендации по увеличению  роста.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764704"/>
            <a:ext cx="5400600" cy="5361459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Объект исследования</a:t>
            </a:r>
            <a:r>
              <a:rPr lang="ru-RU" dirty="0" smtClean="0">
                <a:solidFill>
                  <a:srgbClr val="002060"/>
                </a:solidFill>
              </a:rPr>
              <a:t> – рост человека</a:t>
            </a:r>
          </a:p>
          <a:p>
            <a:pPr>
              <a:buNone/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Предмет исследования</a:t>
            </a:r>
            <a:r>
              <a:rPr lang="ru-RU" dirty="0" smtClean="0">
                <a:solidFill>
                  <a:srgbClr val="002060"/>
                </a:solidFill>
              </a:rPr>
              <a:t> – исследование факторов, влияющих на рост человека.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Методы</a:t>
            </a:r>
            <a:r>
              <a:rPr lang="ru-RU" dirty="0" smtClean="0">
                <a:solidFill>
                  <a:srgbClr val="002060"/>
                </a:solidFill>
              </a:rPr>
              <a:t>  </a:t>
            </a:r>
            <a:r>
              <a:rPr lang="ru-RU" b="1" dirty="0" smtClean="0">
                <a:solidFill>
                  <a:srgbClr val="002060"/>
                </a:solidFill>
              </a:rPr>
              <a:t>исследования</a:t>
            </a:r>
            <a:r>
              <a:rPr lang="ru-RU" dirty="0" smtClean="0">
                <a:solidFill>
                  <a:srgbClr val="002060"/>
                </a:solidFill>
              </a:rPr>
              <a:t> </a:t>
            </a:r>
          </a:p>
          <a:p>
            <a:pPr lvl="0">
              <a:buNone/>
            </a:pPr>
            <a:r>
              <a:rPr lang="ru-RU" dirty="0" smtClean="0">
                <a:solidFill>
                  <a:srgbClr val="002060"/>
                </a:solidFill>
              </a:rPr>
              <a:t> - Изучение литературы по данной теме.</a:t>
            </a:r>
          </a:p>
          <a:p>
            <a:pPr lvl="0">
              <a:buNone/>
            </a:pPr>
            <a:r>
              <a:rPr lang="ru-RU" dirty="0" smtClean="0">
                <a:solidFill>
                  <a:srgbClr val="002060"/>
                </a:solidFill>
              </a:rPr>
              <a:t> - Исследование материалов семьи.</a:t>
            </a:r>
          </a:p>
          <a:p>
            <a:pPr lvl="0">
              <a:buNone/>
            </a:pPr>
            <a:r>
              <a:rPr lang="ru-RU" dirty="0" smtClean="0">
                <a:solidFill>
                  <a:srgbClr val="002060"/>
                </a:solidFill>
              </a:rPr>
              <a:t> - Определение основных факторов, влияющих на рост человека </a:t>
            </a:r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3314" name="Picture 2" descr="D:\Documents and Settings\Администратор\Рабочий стол\imgpre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2071678"/>
            <a:ext cx="2905132" cy="2905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Факторы, влияющие на рост человека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714488"/>
            <a:ext cx="7829576" cy="4411675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None/>
            </a:pPr>
            <a:r>
              <a:rPr lang="ru-RU" dirty="0" smtClean="0">
                <a:solidFill>
                  <a:srgbClr val="002060"/>
                </a:solidFill>
              </a:rPr>
              <a:t>1. Наследственность</a:t>
            </a:r>
          </a:p>
          <a:p>
            <a:pPr marL="514350" indent="-514350">
              <a:buNone/>
            </a:pPr>
            <a:r>
              <a:rPr lang="ru-RU" dirty="0" smtClean="0">
                <a:solidFill>
                  <a:srgbClr val="002060"/>
                </a:solidFill>
              </a:rPr>
              <a:t>2. Гормональный статус</a:t>
            </a:r>
          </a:p>
          <a:p>
            <a:pPr marL="514350" indent="-514350">
              <a:buNone/>
            </a:pPr>
            <a:r>
              <a:rPr lang="ru-RU" dirty="0" smtClean="0">
                <a:solidFill>
                  <a:srgbClr val="002060"/>
                </a:solidFill>
              </a:rPr>
              <a:t>3. Правильное питание</a:t>
            </a:r>
          </a:p>
          <a:p>
            <a:pPr marL="514350" indent="-514350">
              <a:buNone/>
            </a:pPr>
            <a:r>
              <a:rPr lang="ru-RU" dirty="0" smtClean="0">
                <a:solidFill>
                  <a:srgbClr val="002060"/>
                </a:solidFill>
              </a:rPr>
              <a:t>4. Географическая среда, климат</a:t>
            </a:r>
          </a:p>
          <a:p>
            <a:pPr marL="514350" indent="-514350">
              <a:buNone/>
            </a:pPr>
            <a:r>
              <a:rPr lang="ru-RU" dirty="0" smtClean="0">
                <a:solidFill>
                  <a:srgbClr val="002060"/>
                </a:solidFill>
              </a:rPr>
              <a:t>5. Двигательная  активность</a:t>
            </a:r>
          </a:p>
          <a:p>
            <a:pPr marL="514350" indent="-514350">
              <a:buNone/>
            </a:pPr>
            <a:r>
              <a:rPr lang="ru-RU" dirty="0" smtClean="0">
                <a:solidFill>
                  <a:srgbClr val="002060"/>
                </a:solidFill>
              </a:rPr>
              <a:t>6. Выполнение режима дня</a:t>
            </a:r>
          </a:p>
          <a:p>
            <a:pPr marL="514350" indent="-514350">
              <a:buNone/>
            </a:pPr>
            <a:r>
              <a:rPr lang="ru-RU" dirty="0" smtClean="0">
                <a:solidFill>
                  <a:srgbClr val="002060"/>
                </a:solidFill>
              </a:rPr>
              <a:t>7. Психологическое состояние ребёнка</a:t>
            </a:r>
          </a:p>
          <a:p>
            <a:pPr marL="514350" indent="-514350" algn="ctr"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Факторы,</a:t>
            </a:r>
          </a:p>
          <a:p>
            <a:pPr marL="514350" indent="-514350" algn="ctr"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 отрицательно влияющие на рост и развитие детей</a:t>
            </a:r>
          </a:p>
          <a:p>
            <a:pPr marL="514350" indent="-514350">
              <a:buNone/>
            </a:pPr>
            <a:r>
              <a:rPr lang="ru-RU" dirty="0" smtClean="0">
                <a:solidFill>
                  <a:srgbClr val="002060"/>
                </a:solidFill>
              </a:rPr>
              <a:t>1. Хронические заболевания</a:t>
            </a:r>
          </a:p>
          <a:p>
            <a:pPr marL="514350" indent="-514350">
              <a:buNone/>
            </a:pPr>
            <a:r>
              <a:rPr lang="ru-RU" dirty="0" smtClean="0">
                <a:solidFill>
                  <a:srgbClr val="002060"/>
                </a:solidFill>
              </a:rPr>
              <a:t>2. Вредные привычки:</a:t>
            </a:r>
          </a:p>
          <a:p>
            <a:pPr marL="514350" indent="-514350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</a:rPr>
              <a:t>Курение</a:t>
            </a:r>
          </a:p>
          <a:p>
            <a:pPr marL="514350" indent="-514350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</a:rPr>
              <a:t>Алкоголь </a:t>
            </a:r>
            <a:r>
              <a:rPr lang="ru-RU" dirty="0" smtClean="0"/>
              <a:t> </a:t>
            </a:r>
          </a:p>
          <a:p>
            <a:pPr marL="514350" indent="-514350" algn="ctr">
              <a:buNone/>
            </a:pPr>
            <a:endParaRPr lang="ru-RU" b="1" dirty="0" smtClean="0"/>
          </a:p>
          <a:p>
            <a:pPr marL="514350" indent="-514350">
              <a:buNone/>
            </a:pPr>
            <a:endParaRPr lang="ru-RU" dirty="0"/>
          </a:p>
        </p:txBody>
      </p:sp>
      <p:pic>
        <p:nvPicPr>
          <p:cNvPr id="5" name="Picture 2" descr="C:\Леонардо Семен\фото для Леонардо\G-AbWkzfok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357298"/>
            <a:ext cx="3214710" cy="2411032"/>
          </a:xfrm>
          <a:prstGeom prst="rect">
            <a:avLst/>
          </a:prstGeom>
          <a:noFill/>
        </p:spPr>
      </p:pic>
      <p:pic>
        <p:nvPicPr>
          <p:cNvPr id="6" name="Picture 2" descr="D:\Documents and Settings\Администратор\Рабочий стол\40d4cc384e38862d7d381483e898532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2160" y="4581128"/>
            <a:ext cx="2295548" cy="15254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Влияние генетической  предрасположенности (наследственности)  на рост человек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785926"/>
            <a:ext cx="7929618" cy="4340237"/>
          </a:xfrm>
        </p:spPr>
        <p:txBody>
          <a:bodyPr/>
          <a:lstStyle/>
          <a:p>
            <a:pPr algn="just">
              <a:buNone/>
            </a:pPr>
            <a:r>
              <a:rPr lang="ru-RU" sz="1800" dirty="0" smtClean="0"/>
              <a:t>	</a:t>
            </a:r>
            <a:r>
              <a:rPr lang="ru-RU" sz="1800" dirty="0" smtClean="0">
                <a:solidFill>
                  <a:srgbClr val="002060"/>
                </a:solidFill>
              </a:rPr>
              <a:t>Оказывается, рост передается по наследству так же, как например, внешний облик человека, цвет его глаз, волос и т. д. Так что по родителям и даже более далеким предкам можно определить, какого роста будут мальчик или девочка, когда станут взрослыми. Вот некоторые данные, которые мне удалось узнать о своей семье.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86116" y="3286124"/>
            <a:ext cx="1071570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Семен 140 см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57818" y="3286124"/>
            <a:ext cx="1071570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Брат Даниил 179 см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86116" y="4500570"/>
            <a:ext cx="1071570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Дедушка Алексей 175 см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643570" y="4786322"/>
            <a:ext cx="1071570" cy="7143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Дедушка Григорий 176 см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071670" y="3857628"/>
            <a:ext cx="1071570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Папа </a:t>
            </a:r>
          </a:p>
          <a:p>
            <a:pPr algn="ctr"/>
            <a:r>
              <a:rPr lang="ru-RU" dirty="0" smtClean="0"/>
              <a:t>182 см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572264" y="3857628"/>
            <a:ext cx="1071570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Мама</a:t>
            </a:r>
          </a:p>
          <a:p>
            <a:pPr algn="ctr"/>
            <a:r>
              <a:rPr lang="ru-RU" dirty="0" smtClean="0"/>
              <a:t>167 см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429520" y="4714884"/>
            <a:ext cx="1071570" cy="7858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Бабушка Лидия  165 см </a:t>
            </a: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85786" y="4500570"/>
            <a:ext cx="1071570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Бабушка Валя</a:t>
            </a:r>
          </a:p>
          <a:p>
            <a:pPr algn="ctr"/>
            <a:r>
              <a:rPr lang="ru-RU" sz="1400" dirty="0" smtClean="0"/>
              <a:t> 172 см</a:t>
            </a:r>
            <a:endParaRPr lang="ru-RU" sz="1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57224" y="6215058"/>
            <a:ext cx="1500198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Прапрабабушка Мария </a:t>
            </a:r>
          </a:p>
          <a:p>
            <a:pPr algn="ctr"/>
            <a:r>
              <a:rPr lang="ru-RU" sz="1400" dirty="0" smtClean="0"/>
              <a:t>165 см</a:t>
            </a:r>
            <a:endParaRPr lang="ru-RU" sz="1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000364" y="6215058"/>
            <a:ext cx="1500198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Прапрадедушка Иван </a:t>
            </a:r>
          </a:p>
          <a:p>
            <a:pPr algn="ctr"/>
            <a:r>
              <a:rPr lang="ru-RU" sz="1400" dirty="0" smtClean="0"/>
              <a:t>180 см</a:t>
            </a:r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85720" y="5286388"/>
            <a:ext cx="1214446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Прабабушка Лена </a:t>
            </a:r>
          </a:p>
          <a:p>
            <a:pPr algn="ctr"/>
            <a:r>
              <a:rPr lang="ru-RU" sz="1400" dirty="0" smtClean="0"/>
              <a:t>168 см</a:t>
            </a:r>
            <a:endParaRPr lang="ru-RU" sz="1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000232" y="5286388"/>
            <a:ext cx="1214446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Прадедушка Виктор </a:t>
            </a:r>
          </a:p>
          <a:p>
            <a:pPr algn="ctr"/>
            <a:r>
              <a:rPr lang="ru-RU" sz="1400" dirty="0" smtClean="0"/>
              <a:t> 180 см</a:t>
            </a:r>
            <a:endParaRPr lang="ru-RU" sz="1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429124" y="5357826"/>
            <a:ext cx="1214446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Прадедушка Петр 170 см</a:t>
            </a:r>
            <a:r>
              <a:rPr lang="ru-RU" dirty="0" smtClean="0"/>
              <a:t>.</a:t>
            </a:r>
            <a:endParaRPr lang="ru-RU" dirty="0"/>
          </a:p>
        </p:txBody>
      </p:sp>
      <p:cxnSp>
        <p:nvCxnSpPr>
          <p:cNvPr id="19" name="Прямая со стрелкой 18"/>
          <p:cNvCxnSpPr>
            <a:stCxn id="8" idx="3"/>
          </p:cNvCxnSpPr>
          <p:nvPr/>
        </p:nvCxnSpPr>
        <p:spPr>
          <a:xfrm>
            <a:off x="3143240" y="4179099"/>
            <a:ext cx="428628" cy="321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6429388" y="3500438"/>
            <a:ext cx="428628" cy="321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10800000" flipV="1">
            <a:off x="2643174" y="3500438"/>
            <a:ext cx="607223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4" idx="3"/>
            <a:endCxn id="5" idx="1"/>
          </p:cNvCxnSpPr>
          <p:nvPr/>
        </p:nvCxnSpPr>
        <p:spPr>
          <a:xfrm>
            <a:off x="4357686" y="3607595"/>
            <a:ext cx="100013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3929058" y="5143512"/>
            <a:ext cx="428628" cy="321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214678" y="5857892"/>
            <a:ext cx="428628" cy="321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1500166" y="5857892"/>
            <a:ext cx="428628" cy="321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1928794" y="4857760"/>
            <a:ext cx="428628" cy="321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0800000" flipV="1">
            <a:off x="1428728" y="4071942"/>
            <a:ext cx="571504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7643834" y="4357694"/>
            <a:ext cx="428628" cy="321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rot="10800000" flipV="1">
            <a:off x="6000760" y="4357694"/>
            <a:ext cx="50006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Моя Семья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" name="Picture 4" descr="C:\Леонардо Семен\фото для Леонардо\DSC_10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357298"/>
            <a:ext cx="3143272" cy="2095515"/>
          </a:xfrm>
          <a:prstGeom prst="rect">
            <a:avLst/>
          </a:prstGeom>
          <a:noFill/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857224" y="3500438"/>
            <a:ext cx="25717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Моя мама, брат и 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</a:endParaRPr>
          </a:p>
        </p:txBody>
      </p:sp>
      <p:pic>
        <p:nvPicPr>
          <p:cNvPr id="6" name="Picture 5" descr="C:\Леонардо Семен\фото для Леонардо\SV1000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2159" y="1378629"/>
            <a:ext cx="2709099" cy="2031824"/>
          </a:xfrm>
          <a:prstGeom prst="rect">
            <a:avLst/>
          </a:prstGeom>
          <a:noFill/>
        </p:spPr>
      </p:pic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5857884" y="3411116"/>
            <a:ext cx="28575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Моя бабушка Валя  и папа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</a:endParaRPr>
          </a:p>
        </p:txBody>
      </p:sp>
      <p:pic>
        <p:nvPicPr>
          <p:cNvPr id="8" name="Picture 5" descr="C:\Леонардо Семен\фото для Леонардо\Прадедушка Викто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2214554"/>
            <a:ext cx="1658238" cy="2643206"/>
          </a:xfrm>
          <a:prstGeom prst="rect">
            <a:avLst/>
          </a:prstGeom>
          <a:noFill/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3143240" y="4857760"/>
            <a:ext cx="30718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Папа и прадедушка Виктор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</a:endParaRPr>
          </a:p>
        </p:txBody>
      </p:sp>
      <p:pic>
        <p:nvPicPr>
          <p:cNvPr id="10" name="Picture 2" descr="C:\Леонардо Семен\фото для Леонардо\Прапрабабушка Мария и прапрадедушка Иван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68746" y="3749740"/>
            <a:ext cx="2635795" cy="1954195"/>
          </a:xfrm>
          <a:prstGeom prst="rect">
            <a:avLst/>
          </a:prstGeom>
          <a:noFill/>
        </p:spPr>
      </p:pic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5933467" y="5744665"/>
            <a:ext cx="25717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Прабабушка Мария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 прадедушка Иван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</a:endParaRPr>
          </a:p>
        </p:txBody>
      </p:sp>
      <p:pic>
        <p:nvPicPr>
          <p:cNvPr id="12" name="Picture 6" descr="C:\Леонардо Семен\фото для Леонардо\DSC_104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0985" y="4149079"/>
            <a:ext cx="2598935" cy="1732623"/>
          </a:xfrm>
          <a:prstGeom prst="rect">
            <a:avLst/>
          </a:prstGeom>
          <a:noFill/>
        </p:spPr>
      </p:pic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500034" y="5929330"/>
            <a:ext cx="27860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Мой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папа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брат и Я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>
                <a:solidFill>
                  <a:srgbClr val="002060"/>
                </a:solidFill>
              </a:rPr>
              <a:t>Первый важный фактор увеличения моего роста</a:t>
            </a:r>
            <a:r>
              <a:rPr lang="ru-RU" sz="2700" dirty="0" smtClean="0">
                <a:solidFill>
                  <a:srgbClr val="002060"/>
                </a:solidFill>
              </a:rPr>
              <a:t>, это четкое соблюдение режима дня, которому я следую всегда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Picture 8" descr="C:\Леонардо Семен\фото для Леонардо\20161209_1709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1357298"/>
            <a:ext cx="3489629" cy="5000660"/>
          </a:xfrm>
          <a:prstGeom prst="rect">
            <a:avLst/>
          </a:prstGeom>
          <a:noFill/>
        </p:spPr>
      </p:pic>
      <p:pic>
        <p:nvPicPr>
          <p:cNvPr id="7" name="Picture 3" descr="D:\Documents and Settings\Администратор\Рабочий стол\Новая папка\IMG_03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4519182"/>
            <a:ext cx="3539637" cy="2000264"/>
          </a:xfrm>
          <a:prstGeom prst="rect">
            <a:avLst/>
          </a:prstGeom>
          <a:noFill/>
        </p:spPr>
      </p:pic>
      <p:pic>
        <p:nvPicPr>
          <p:cNvPr id="9" name="Picture 4" descr="D:\Documents and Settings\Администратор\Рабочий стол\Новая папка\20161221_1949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0723" y="1285861"/>
            <a:ext cx="2010072" cy="2857520"/>
          </a:xfrm>
          <a:prstGeom prst="rect">
            <a:avLst/>
          </a:prstGeom>
          <a:noFill/>
        </p:spPr>
      </p:pic>
      <p:pic>
        <p:nvPicPr>
          <p:cNvPr id="4100" name="Picture 4" descr="D:\Documents and Settings\Администратор\Рабочий стол\Новая папка\20161221_204633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1285860"/>
            <a:ext cx="1804823" cy="2861569"/>
          </a:xfrm>
          <a:prstGeom prst="rect">
            <a:avLst/>
          </a:prstGeom>
          <a:noFill/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5357818" y="6357958"/>
            <a:ext cx="37861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 меня все по распорядку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1500166" y="6519446"/>
            <a:ext cx="29289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Зарядка в  летнем  лагере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1643042" y="4143380"/>
            <a:ext cx="25003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Утренняя  зарядка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Второй фактор – 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это мое ежедневное питание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8" name="Picture 4" descr="C:\Леонардо Семен\фото для Леонардо\20161207_2055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9382" y="1311120"/>
            <a:ext cx="2571643" cy="3342016"/>
          </a:xfrm>
          <a:prstGeom prst="rect">
            <a:avLst/>
          </a:prstGeom>
          <a:noFill/>
        </p:spPr>
      </p:pic>
      <p:pic>
        <p:nvPicPr>
          <p:cNvPr id="1026" name="Picture 2" descr="D:\Documents and Settings\Администратор\Рабочий стол\Новая папка\20161221_19405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337729"/>
            <a:ext cx="2225910" cy="2659166"/>
          </a:xfrm>
          <a:prstGeom prst="rect">
            <a:avLst/>
          </a:prstGeom>
          <a:noFill/>
        </p:spPr>
      </p:pic>
      <p:pic>
        <p:nvPicPr>
          <p:cNvPr id="7" name="Picture 8" descr="D:\Documents and Settings\Администратор\Рабочий стол\Новая папка\20161221_2044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311120"/>
            <a:ext cx="1815560" cy="2657544"/>
          </a:xfrm>
          <a:prstGeom prst="rect">
            <a:avLst/>
          </a:prstGeom>
          <a:noFill/>
        </p:spPr>
      </p:pic>
      <p:pic>
        <p:nvPicPr>
          <p:cNvPr id="9" name="Picture 9" descr="D:\Documents and Settings\Администратор\Рабочий стол\1386430843_2-ovoschi-i-frukty-oranzhevogo-i-krasnogo-cvet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37847" y="4797152"/>
            <a:ext cx="2190239" cy="146016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765881" y="4221504"/>
            <a:ext cx="407196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Мы выяснили, что наиболее благоприятные для увеличения роста овощи обладают оранжевым цветом. </a:t>
            </a:r>
            <a:r>
              <a:rPr lang="ru-RU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ледует есть, как можно больше и чаще морковь, тыкву, репу, болгарский перец.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Третий фактор – это ежедневные занятия физической культурой и спортом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4" name="Picture 3" descr="C:\Леонардо Семен\фото для Леонардо\G5AeyGOzLu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7102" y="1337269"/>
            <a:ext cx="1875248" cy="2500330"/>
          </a:xfrm>
          <a:prstGeom prst="rect">
            <a:avLst/>
          </a:prstGeom>
          <a:noFill/>
        </p:spPr>
      </p:pic>
      <p:pic>
        <p:nvPicPr>
          <p:cNvPr id="40962" name="Picture 2" descr="C:\Леонардо Семен\фото для Леонардо\w2Vnyd0Bz1Q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267620"/>
            <a:ext cx="3000396" cy="1984637"/>
          </a:xfrm>
          <a:prstGeom prst="rect">
            <a:avLst/>
          </a:prstGeom>
          <a:noFill/>
        </p:spPr>
      </p:pic>
      <p:pic>
        <p:nvPicPr>
          <p:cNvPr id="7" name="Picture 4" descr="D:\Documents and Settings\Администратор\Рабочий стол\gKFt5Zon7-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4088" y="1389025"/>
            <a:ext cx="1831110" cy="2396819"/>
          </a:xfrm>
          <a:prstGeom prst="rect">
            <a:avLst/>
          </a:prstGeom>
          <a:noFill/>
        </p:spPr>
      </p:pic>
      <p:pic>
        <p:nvPicPr>
          <p:cNvPr id="13" name="Picture 2" descr="D:\Documents and Settings\Администратор\Рабочий стол\Новая папка\DSC0686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04637" y="4228198"/>
            <a:ext cx="2690831" cy="2018124"/>
          </a:xfrm>
          <a:prstGeom prst="rect">
            <a:avLst/>
          </a:prstGeom>
          <a:noFill/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428596" y="3929066"/>
            <a:ext cx="45005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Упражнения  на растяжку увеличивают рост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4702985" y="3793786"/>
            <a:ext cx="37147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На  осенний  кросс  вместе  с  братом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874495" y="6349417"/>
            <a:ext cx="35004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Первый  в  строю  на  физкультуре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5500694" y="6350169"/>
            <a:ext cx="221457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Капитан команды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 же узнать перспективы роста у ребёнка?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7170" name="Picture 2" descr="D:\Documents and Settings\Администратор\Рабочий стол\Vra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67905" y="1807478"/>
            <a:ext cx="3832525" cy="3476968"/>
          </a:xfrm>
          <a:prstGeom prst="rect">
            <a:avLst/>
          </a:prstGeom>
          <a:noFill/>
        </p:spPr>
      </p:pic>
      <p:pic>
        <p:nvPicPr>
          <p:cNvPr id="5" name="Picture 7" descr="D:\Documents and Settings\Администратор\Рабочий стол\Новая папка\20161221_2001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700808"/>
            <a:ext cx="2357454" cy="4344290"/>
          </a:xfrm>
          <a:prstGeom prst="rect">
            <a:avLst/>
          </a:prstGeom>
          <a:noFill/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851920" y="5284446"/>
            <a:ext cx="446449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Обратимся к врачу!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Выводы</a:t>
            </a: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785926"/>
            <a:ext cx="5369820" cy="4418473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11200" b="1" dirty="0" smtClean="0">
                <a:solidFill>
                  <a:srgbClr val="002060"/>
                </a:solidFill>
              </a:rPr>
              <a:t>Наша гипотеза подтвердилась </a:t>
            </a:r>
          </a:p>
          <a:p>
            <a:pPr>
              <a:buNone/>
            </a:pPr>
            <a:endParaRPr lang="ru-RU" sz="5600" b="1" dirty="0" smtClean="0">
              <a:solidFill>
                <a:srgbClr val="002060"/>
              </a:solidFill>
            </a:endParaRPr>
          </a:p>
          <a:p>
            <a:pPr algn="just"/>
            <a:r>
              <a:rPr lang="ru-RU" sz="5600" dirty="0" smtClean="0">
                <a:solidFill>
                  <a:srgbClr val="002060"/>
                </a:solidFill>
              </a:rPr>
              <a:t> </a:t>
            </a:r>
            <a:r>
              <a:rPr lang="ru-RU" sz="7200" b="1" dirty="0" smtClean="0">
                <a:solidFill>
                  <a:srgbClr val="002060"/>
                </a:solidFill>
              </a:rPr>
              <a:t>Во-первых</a:t>
            </a:r>
            <a:r>
              <a:rPr lang="ru-RU" sz="7200" b="1" dirty="0">
                <a:solidFill>
                  <a:srgbClr val="002060"/>
                </a:solidFill>
              </a:rPr>
              <a:t>, </a:t>
            </a:r>
            <a:r>
              <a:rPr lang="ru-RU" sz="7200" dirty="0">
                <a:solidFill>
                  <a:srgbClr val="002060"/>
                </a:solidFill>
              </a:rPr>
              <a:t>рост человека—это его наследственность, причем влияет не только рост родителей, но так же и рост более ранних поколений. </a:t>
            </a:r>
            <a:endParaRPr lang="ru-RU" sz="72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sz="7200" dirty="0">
              <a:solidFill>
                <a:srgbClr val="002060"/>
              </a:solidFill>
            </a:endParaRPr>
          </a:p>
          <a:p>
            <a:r>
              <a:rPr lang="ru-RU" sz="7200" b="1" dirty="0">
                <a:solidFill>
                  <a:srgbClr val="002060"/>
                </a:solidFill>
              </a:rPr>
              <a:t>Во-вторых, </a:t>
            </a:r>
            <a:r>
              <a:rPr lang="ru-RU" sz="7200" dirty="0">
                <a:solidFill>
                  <a:srgbClr val="002060"/>
                </a:solidFill>
              </a:rPr>
              <a:t>рост—это полноценное сбалансированное питание, необходимое детскому организму. </a:t>
            </a:r>
            <a:endParaRPr lang="ru-RU" sz="72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sz="7200" dirty="0">
              <a:solidFill>
                <a:srgbClr val="002060"/>
              </a:solidFill>
            </a:endParaRPr>
          </a:p>
          <a:p>
            <a:r>
              <a:rPr lang="ru-RU" sz="7200" b="1" dirty="0">
                <a:solidFill>
                  <a:srgbClr val="002060"/>
                </a:solidFill>
              </a:rPr>
              <a:t>В – третьих, </a:t>
            </a:r>
            <a:r>
              <a:rPr lang="ru-RU" sz="7200" dirty="0">
                <a:solidFill>
                  <a:srgbClr val="002060"/>
                </a:solidFill>
              </a:rPr>
              <a:t>рост —  это физкультура и спорт. Это море позитива и радости.  </a:t>
            </a:r>
            <a:endParaRPr lang="ru-RU" sz="72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sz="7200" dirty="0">
              <a:solidFill>
                <a:srgbClr val="002060"/>
              </a:solidFill>
            </a:endParaRPr>
          </a:p>
          <a:p>
            <a:r>
              <a:rPr lang="ru-RU" sz="7200" b="1" dirty="0">
                <a:solidFill>
                  <a:srgbClr val="002060"/>
                </a:solidFill>
              </a:rPr>
              <a:t>В-четвёртых,  </a:t>
            </a:r>
            <a:r>
              <a:rPr lang="ru-RU" sz="7200" dirty="0">
                <a:solidFill>
                  <a:srgbClr val="002060"/>
                </a:solidFill>
              </a:rPr>
              <a:t>быть высоким и статным —значит быть красивым</a:t>
            </a:r>
            <a:r>
              <a:rPr lang="ru-RU" sz="6400" dirty="0">
                <a:solidFill>
                  <a:srgbClr val="002060"/>
                </a:solidFill>
              </a:rPr>
              <a:t>. </a:t>
            </a:r>
          </a:p>
          <a:p>
            <a:pPr marL="0" indent="0">
              <a:buNone/>
            </a:pPr>
            <a:r>
              <a:rPr lang="ru-RU" sz="6400" dirty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Picture 2" descr="D:\Documents and Settings\Администратор\Рабочий стол\Новая папка\20161221_205145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0118" y="1772816"/>
            <a:ext cx="2160636" cy="44502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002060"/>
                </a:solidFill>
              </a:rPr>
              <a:t>Программа действий для тех,  кто хочет увеличить свой рост (вне зависимости от наследственности):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30942" y="1844824"/>
            <a:ext cx="7504410" cy="2939788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dirty="0" smtClean="0">
                <a:solidFill>
                  <a:srgbClr val="002060"/>
                </a:solidFill>
              </a:rPr>
              <a:t>Рекомендовать всем детям: соблюдать режим дня и спать не меньше 10 часов в сутки. </a:t>
            </a:r>
          </a:p>
          <a:p>
            <a:pPr lvl="0"/>
            <a:r>
              <a:rPr lang="ru-RU" dirty="0" smtClean="0">
                <a:solidFill>
                  <a:srgbClr val="002060"/>
                </a:solidFill>
              </a:rPr>
              <a:t>Обязательно включать в рацион своего питания: мясо и рыбу, овощи и фрукты оранжевого цвета, продукты с большим содержанием йода и витамина Д. </a:t>
            </a:r>
          </a:p>
          <a:p>
            <a:pPr lvl="0"/>
            <a:r>
              <a:rPr lang="ru-RU" dirty="0" smtClean="0">
                <a:solidFill>
                  <a:srgbClr val="002060"/>
                </a:solidFill>
              </a:rPr>
              <a:t>Заниматься физкультурой и спортом.</a:t>
            </a:r>
          </a:p>
          <a:p>
            <a:pPr lvl="0"/>
            <a:r>
              <a:rPr lang="ru-RU" dirty="0" smtClean="0">
                <a:solidFill>
                  <a:srgbClr val="002060"/>
                </a:solidFill>
              </a:rPr>
              <a:t>Необходимо разрабатывать новые способы увеличению своего роста, т.к. высокий, здоровый и физически подготовленный человек может выбрать для себя любую профессию и быть нужным всему обществу</a:t>
            </a:r>
          </a:p>
        </p:txBody>
      </p:sp>
      <p:pic>
        <p:nvPicPr>
          <p:cNvPr id="6" name="Picture 2" descr="D:\Documents and Settings\Администратор\Рабочий стол\максик на форуме\RPXvv3c0NR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662749"/>
            <a:ext cx="2313376" cy="154887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517224" y="5765736"/>
            <a:ext cx="3143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Команда баскетболистов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Спасибо за внимание!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1989" name="Picture 5" descr="D:\Documents and Settings\Администратор\Рабочий стол\_lmBuQ18Qz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662384"/>
            <a:ext cx="3083804" cy="44351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517</Words>
  <Application>Microsoft Office PowerPoint</Application>
  <PresentationFormat>Экран (4:3)</PresentationFormat>
  <Paragraphs>113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Специальное оформление</vt:lpstr>
      <vt:lpstr>Презентация PowerPoint</vt:lpstr>
      <vt:lpstr>Актуальность </vt:lpstr>
      <vt:lpstr>Проблема:</vt:lpstr>
      <vt:lpstr>Цель работы -  исследовать факторы, влияющие на рост человека</vt:lpstr>
      <vt:lpstr>Презентация PowerPoint</vt:lpstr>
      <vt:lpstr> Факторы, влияющие на рост человека </vt:lpstr>
      <vt:lpstr>Влияние генетической  предрасположенности (наследственности)  на рост человек</vt:lpstr>
      <vt:lpstr>Моя Семья</vt:lpstr>
      <vt:lpstr> Первый важный фактор увеличения моего роста, это четкое соблюдение режима дня, которому я следую всегда  </vt:lpstr>
      <vt:lpstr>Второй фактор –  это мое ежедневное питание</vt:lpstr>
      <vt:lpstr>Третий фактор – это ежедневные занятия физической культурой и спортом</vt:lpstr>
      <vt:lpstr>Как же узнать перспективы роста у ребёнка? </vt:lpstr>
      <vt:lpstr>Выводы </vt:lpstr>
      <vt:lpstr>Программа действий для тех,  кто хочет увеличить свой рост (вне зависимости от наследственности):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k106</cp:lastModifiedBy>
  <cp:revision>40</cp:revision>
  <dcterms:created xsi:type="dcterms:W3CDTF">2011-12-13T19:04:59Z</dcterms:created>
  <dcterms:modified xsi:type="dcterms:W3CDTF">2017-01-10T04:16:12Z</dcterms:modified>
</cp:coreProperties>
</file>