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3"/>
  </p:notesMasterIdLst>
  <p:sldIdLst>
    <p:sldId id="260" r:id="rId2"/>
    <p:sldId id="325" r:id="rId3"/>
    <p:sldId id="326" r:id="rId4"/>
    <p:sldId id="314" r:id="rId5"/>
    <p:sldId id="272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22" r:id="rId15"/>
    <p:sldId id="335" r:id="rId16"/>
    <p:sldId id="336" r:id="rId17"/>
    <p:sldId id="337" r:id="rId18"/>
    <p:sldId id="338" r:id="rId19"/>
    <p:sldId id="312" r:id="rId20"/>
    <p:sldId id="323" r:id="rId21"/>
    <p:sldId id="299" r:id="rId22"/>
  </p:sldIdLst>
  <p:sldSz cx="9144000" cy="6858000" type="screen4x3"/>
  <p:notesSz cx="6858000" cy="9144000"/>
  <p:embeddedFontLst>
    <p:embeddedFont>
      <p:font typeface="Vesna" charset="0"/>
      <p:regular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Wingdings 2" pitchFamily="18" charset="2"/>
      <p:regular r:id="rId29"/>
    </p:embeddedFont>
    <p:embeddedFont>
      <p:font typeface="Monotype Corsiva" pitchFamily="66" charset="0"/>
      <p:italic r:id="rId30"/>
    </p:embeddedFont>
    <p:embeddedFont>
      <p:font typeface="Impact" pitchFamily="34" charset="0"/>
      <p:regular r:id="rId3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7171"/>
    <a:srgbClr val="CC0000"/>
    <a:srgbClr val="33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6" d="100"/>
          <a:sy n="46" d="100"/>
        </p:scale>
        <p:origin x="-1434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87AA4-4CD5-46D2-AB4E-F1B6353C537B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CD2E2-63CB-47A1-A01A-0D6D834C95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2144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CD2E2-63CB-47A1-A01A-0D6D834C954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71600" y="1340768"/>
            <a:ext cx="720080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spc="150" normalizeH="0" noProof="0" dirty="0" smtClean="0">
                <a:ln w="11430"/>
                <a:gradFill>
                  <a:gsLst>
                    <a:gs pos="32000">
                      <a:schemeClr val="accent3">
                        <a:lumMod val="75000"/>
                      </a:schemeClr>
                    </a:gs>
                    <a:gs pos="65000">
                      <a:schemeClr val="accent3">
                        <a:lumMod val="75000"/>
                      </a:schemeClr>
                    </a:gs>
                    <a:gs pos="0">
                      <a:srgbClr val="C00000"/>
                    </a:gs>
                    <a:gs pos="76000">
                      <a:schemeClr val="accent3">
                        <a:lumMod val="75000"/>
                      </a:schemeClr>
                    </a:gs>
                    <a:gs pos="23000">
                      <a:schemeClr val="accent3">
                        <a:lumMod val="83000"/>
                      </a:schemeClr>
                    </a:gs>
                    <a:gs pos="5000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glow rad="635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Vesna" pitchFamily="2" charset="0"/>
                <a:ea typeface="+mj-ea"/>
                <a:cs typeface="+mj-cs"/>
              </a:rPr>
              <a:t>Урок </a:t>
            </a:r>
            <a:r>
              <a:rPr lang="ru-RU" sz="5400" b="1" spc="150" dirty="0" smtClean="0">
                <a:ln w="11430"/>
                <a:gradFill>
                  <a:gsLst>
                    <a:gs pos="32000">
                      <a:schemeClr val="accent3">
                        <a:lumMod val="75000"/>
                      </a:schemeClr>
                    </a:gs>
                    <a:gs pos="65000">
                      <a:schemeClr val="accent3">
                        <a:lumMod val="75000"/>
                      </a:schemeClr>
                    </a:gs>
                    <a:gs pos="0">
                      <a:srgbClr val="C00000"/>
                    </a:gs>
                    <a:gs pos="76000">
                      <a:schemeClr val="accent3">
                        <a:lumMod val="75000"/>
                      </a:schemeClr>
                    </a:gs>
                    <a:gs pos="23000">
                      <a:schemeClr val="accent3">
                        <a:lumMod val="83000"/>
                      </a:schemeClr>
                    </a:gs>
                    <a:gs pos="50000">
                      <a:srgbClr val="C0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effectLst>
                  <a:glow rad="635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  <a:ea typeface="+mj-ea"/>
                <a:cs typeface="+mj-cs"/>
              </a:rPr>
              <a:t>русского языка</a:t>
            </a:r>
            <a:endParaRPr kumimoji="0" lang="ru-RU" sz="5400" b="1" i="0" u="none" strike="noStrike" kern="1200" spc="150" normalizeH="0" noProof="0" dirty="0">
              <a:ln w="11430"/>
              <a:gradFill>
                <a:gsLst>
                  <a:gs pos="32000">
                    <a:schemeClr val="accent3">
                      <a:lumMod val="75000"/>
                    </a:schemeClr>
                  </a:gs>
                  <a:gs pos="65000">
                    <a:schemeClr val="accent3">
                      <a:lumMod val="75000"/>
                    </a:schemeClr>
                  </a:gs>
                  <a:gs pos="0">
                    <a:srgbClr val="C00000"/>
                  </a:gs>
                  <a:gs pos="76000">
                    <a:schemeClr val="accent3">
                      <a:lumMod val="75000"/>
                    </a:schemeClr>
                  </a:gs>
                  <a:gs pos="23000">
                    <a:schemeClr val="accent3">
                      <a:lumMod val="83000"/>
                    </a:schemeClr>
                  </a:gs>
                  <a:gs pos="50000">
                    <a:srgbClr val="C00000"/>
                  </a:gs>
                  <a:gs pos="100000">
                    <a:srgbClr val="C00000"/>
                  </a:gs>
                </a:gsLst>
                <a:lin ang="5400000" scaled="0"/>
              </a:gradFill>
              <a:effectLst>
                <a:glow rad="63500">
                  <a:schemeClr val="bg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Vesna" pitchFamily="2" charset="0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5229200"/>
            <a:ext cx="4896544" cy="1512168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Коптева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Елена Николаевна, </a:t>
            </a:r>
          </a:p>
          <a:p>
            <a:pPr>
              <a:spcBef>
                <a:spcPts val="0"/>
              </a:spcBef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>
              <a:spcBef>
                <a:spcPts val="0"/>
              </a:spcBef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24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Лянторская</a:t>
            </a: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средняя общеобразовательная школа №5</a:t>
            </a: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42976" y="285728"/>
            <a:ext cx="7128792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buNone/>
            </a:pP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14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Лянторская</a:t>
            </a: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средняя общеобразовательная школа №5»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300" dirty="0" smtClean="0"/>
              <a:t>«Четвертый лишний»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800" dirty="0"/>
          </a:p>
        </p:txBody>
      </p:sp>
      <p:pic>
        <p:nvPicPr>
          <p:cNvPr id="2050" name="Picture 2" descr="C:\Users\1\Desktop\9d1e2848994432e6e76b4a686e129bfb-800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482294"/>
            <a:ext cx="6572296" cy="49292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Разгадайте ребус</a:t>
            </a:r>
            <a:endParaRPr lang="ru-RU" dirty="0"/>
          </a:p>
        </p:txBody>
      </p:sp>
      <p:pic>
        <p:nvPicPr>
          <p:cNvPr id="1026" name="Picture 2" descr="C:\Users\1\Desktop\наречие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03851"/>
            <a:ext cx="7929618" cy="52541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Тема урока: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7200" dirty="0" smtClean="0"/>
              <a:t>«Наречие» 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85786" y="357166"/>
            <a:ext cx="7920880" cy="864096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dirty="0" smtClean="0"/>
              <a:t>«Наречие»</a:t>
            </a:r>
            <a:endParaRPr lang="ru-RU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sn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87624" y="1196752"/>
            <a:ext cx="7488832" cy="54006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4400" dirty="0" smtClean="0"/>
              <a:t>1. На какие вопросы отвечает?</a:t>
            </a:r>
          </a:p>
          <a:p>
            <a:pPr>
              <a:buNone/>
            </a:pPr>
            <a:r>
              <a:rPr lang="ru-RU" sz="4400" dirty="0" smtClean="0"/>
              <a:t>2. Что обозначает?</a:t>
            </a:r>
          </a:p>
          <a:p>
            <a:pPr>
              <a:buNone/>
            </a:pPr>
            <a:r>
              <a:rPr lang="ru-RU" sz="4400" dirty="0" smtClean="0"/>
              <a:t>3. С какой частью речи связано?</a:t>
            </a:r>
          </a:p>
          <a:p>
            <a:pPr>
              <a:buNone/>
            </a:pPr>
            <a:r>
              <a:rPr lang="ru-RU" sz="4400" dirty="0" smtClean="0"/>
              <a:t>4. Как изменяется?</a:t>
            </a:r>
          </a:p>
          <a:p>
            <a:pPr>
              <a:buNone/>
            </a:pPr>
            <a:r>
              <a:rPr lang="ru-RU" sz="4400" dirty="0" smtClean="0"/>
              <a:t>5. Каким членом предложения является?</a:t>
            </a:r>
          </a:p>
          <a:p>
            <a:pPr>
              <a:buNone/>
            </a:pPr>
            <a:r>
              <a:rPr lang="ru-RU" sz="4400" dirty="0" smtClean="0"/>
              <a:t>6. Какую роль играет в речи?</a:t>
            </a:r>
          </a:p>
          <a:p>
            <a:pPr>
              <a:buNone/>
            </a:pPr>
            <a:endParaRPr lang="ru-RU" sz="4400" dirty="0" smtClean="0"/>
          </a:p>
        </p:txBody>
      </p:sp>
    </p:spTree>
    <p:extLst>
      <p:ext uri="{BB962C8B-B14F-4D97-AF65-F5344CB8AC3E}">
        <p14:creationId xmlns:p14="http://schemas.microsoft.com/office/powerpoint/2010/main" xmlns="" val="346088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текстом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sz="4000" dirty="0" smtClean="0"/>
              <a:t>Ветер </a:t>
            </a:r>
            <a:r>
              <a:rPr lang="ru-RU" sz="4000" b="1" i="1" dirty="0" smtClean="0"/>
              <a:t>сильно</a:t>
            </a:r>
            <a:r>
              <a:rPr lang="ru-RU" sz="4000" dirty="0" smtClean="0"/>
              <a:t> </a:t>
            </a:r>
            <a:r>
              <a:rPr lang="ru-RU" sz="4000" b="1" dirty="0" smtClean="0"/>
              <a:t>раскачивал</a:t>
            </a:r>
            <a:r>
              <a:rPr lang="ru-RU" sz="4000" dirty="0" smtClean="0"/>
              <a:t> деревья. С неба </a:t>
            </a:r>
            <a:r>
              <a:rPr lang="ru-RU" sz="4000" b="1" i="1" dirty="0" smtClean="0"/>
              <a:t>вдруг</a:t>
            </a:r>
            <a:r>
              <a:rPr lang="ru-RU" sz="4000" b="1" dirty="0" smtClean="0"/>
              <a:t> посыпалась</a:t>
            </a:r>
            <a:r>
              <a:rPr lang="ru-RU" sz="4000" dirty="0" smtClean="0"/>
              <a:t> снежная крупа. </a:t>
            </a:r>
            <a:r>
              <a:rPr lang="ru-RU" sz="4000" b="1" i="1" dirty="0" smtClean="0"/>
              <a:t>Вверху</a:t>
            </a:r>
            <a:r>
              <a:rPr lang="ru-RU" sz="4000" b="1" dirty="0" smtClean="0"/>
              <a:t> </a:t>
            </a:r>
            <a:r>
              <a:rPr lang="ru-RU" sz="4000" dirty="0" smtClean="0"/>
              <a:t>и </a:t>
            </a:r>
            <a:r>
              <a:rPr lang="ru-RU" sz="4000" b="1" i="1" dirty="0" smtClean="0"/>
              <a:t>внизу</a:t>
            </a:r>
            <a:r>
              <a:rPr lang="ru-RU" sz="4000" dirty="0" smtClean="0"/>
              <a:t> ветви уже </a:t>
            </a:r>
            <a:r>
              <a:rPr lang="ru-RU" sz="4000" b="1" dirty="0" smtClean="0"/>
              <a:t>оголились.</a:t>
            </a:r>
            <a:r>
              <a:rPr lang="ru-RU" sz="4000" dirty="0" smtClean="0"/>
              <a:t> </a:t>
            </a:r>
            <a:r>
              <a:rPr lang="ru-RU" sz="4000" b="1" i="1" dirty="0" smtClean="0"/>
              <a:t>Вчера</a:t>
            </a:r>
            <a:r>
              <a:rPr lang="ru-RU" sz="4000" b="1" dirty="0" smtClean="0"/>
              <a:t> была</a:t>
            </a:r>
            <a:r>
              <a:rPr lang="ru-RU" sz="4000" dirty="0" smtClean="0"/>
              <a:t> хорошая безоблачная погода.  </a:t>
            </a:r>
            <a:r>
              <a:rPr lang="ru-RU" sz="4000" b="1" dirty="0" smtClean="0"/>
              <a:t>А </a:t>
            </a:r>
            <a:r>
              <a:rPr lang="ru-RU" sz="4000" b="1" i="1" dirty="0" smtClean="0"/>
              <a:t>сегодня</a:t>
            </a:r>
            <a:r>
              <a:rPr lang="ru-RU" sz="4000" dirty="0" smtClean="0"/>
              <a:t> </a:t>
            </a:r>
            <a:r>
              <a:rPr lang="ru-RU" sz="4000" b="1" dirty="0" smtClean="0"/>
              <a:t>выпал</a:t>
            </a:r>
            <a:r>
              <a:rPr lang="ru-RU" sz="4000" dirty="0" smtClean="0"/>
              <a:t> первый </a:t>
            </a:r>
            <a:r>
              <a:rPr lang="ru-RU" sz="4000" dirty="0" smtClean="0"/>
              <a:t>снег.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 какие вопросы отвечает наречие?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6000" dirty="0" smtClean="0"/>
              <a:t>Где? </a:t>
            </a:r>
            <a:r>
              <a:rPr lang="ru-RU" sz="6000" dirty="0" smtClean="0"/>
              <a:t> </a:t>
            </a:r>
            <a:r>
              <a:rPr lang="ru-RU" sz="6000" dirty="0" smtClean="0"/>
              <a:t>Когда? Куда? Откуда? Почему? Зачем?    Как?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изменяется наречие?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5400" dirty="0" smtClean="0"/>
              <a:t>Наречие не изменяемая часть речи, не имеющая окончания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обозначает наречие?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5400" dirty="0" smtClean="0"/>
          </a:p>
          <a:p>
            <a:pPr algn="ctr">
              <a:buNone/>
            </a:pPr>
            <a:r>
              <a:rPr lang="ru-RU" sz="5400" dirty="0" smtClean="0"/>
              <a:t>Обозначает признак глагола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Каким членом предложения является наречие?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sz="4400" dirty="0" smtClean="0"/>
              <a:t>Наречие является второстепенным членом предложения (обстоятельством)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Значение наречий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4400" dirty="0" smtClean="0"/>
          </a:p>
          <a:p>
            <a:pPr algn="ctr">
              <a:buNone/>
            </a:pPr>
            <a:r>
              <a:rPr lang="ru-RU" sz="4400" dirty="0" smtClean="0"/>
              <a:t>Наречия </a:t>
            </a:r>
            <a:r>
              <a:rPr lang="ru-RU" sz="4400" dirty="0" smtClean="0"/>
              <a:t>делают речь более точной и выразительной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0"/>
          <a:ext cx="8329642" cy="6520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4821"/>
                <a:gridCol w="4164821"/>
              </a:tblGrid>
              <a:tr h="4467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Часть речи 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Calibri"/>
                          <a:ea typeface="Calibri"/>
                          <a:cs typeface="Times New Roman"/>
                        </a:rPr>
                        <a:t>Наречие</a:t>
                      </a:r>
                    </a:p>
                  </a:txBody>
                  <a:tcPr marL="68580" marR="68580" marT="0" marB="0"/>
                </a:tc>
              </a:tr>
              <a:tr h="8090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Times New Roman"/>
                        </a:rPr>
                        <a:t>Что обозначает?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Признак глагола</a:t>
                      </a:r>
                    </a:p>
                  </a:txBody>
                  <a:tcPr marL="68580" marR="68580" marT="0" marB="0"/>
                </a:tc>
              </a:tr>
              <a:tr h="1396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На какие вопросы отвечает?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Где?  Когда? Куда? Откуда? Почему? Зачем?    Как? </a:t>
                      </a:r>
                    </a:p>
                  </a:txBody>
                  <a:tcPr marL="68580" marR="68580" marT="0" marB="0"/>
                </a:tc>
              </a:tr>
              <a:tr h="919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С какой частью речи связано?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С глаголом </a:t>
                      </a:r>
                    </a:p>
                  </a:txBody>
                  <a:tcPr marL="68580" marR="68580" marT="0" marB="0"/>
                </a:tc>
              </a:tr>
              <a:tr h="921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Calibri"/>
                          <a:cs typeface="Times New Roman"/>
                        </a:rPr>
                        <a:t>Как изменяется?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Не изменяется, не имеет окончания</a:t>
                      </a:r>
                    </a:p>
                  </a:txBody>
                  <a:tcPr marL="68580" marR="68580" marT="0" marB="0"/>
                </a:tc>
              </a:tr>
              <a:tr h="9192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Каким членом предложения является?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Обстоятельством</a:t>
                      </a:r>
                    </a:p>
                  </a:txBody>
                  <a:tcPr marL="68580" marR="68580" marT="0" marB="0"/>
                </a:tc>
              </a:tr>
              <a:tr h="9214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Какую роль играет в речи?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Calibri"/>
                          <a:ea typeface="Calibri"/>
                          <a:cs typeface="Times New Roman"/>
                        </a:rPr>
                        <a:t>Делает речь точной и выразительной 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1\Desktop\5cb4eb369755903485c18604f1f36112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772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285728"/>
            <a:ext cx="8229600" cy="1051239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b="1" dirty="0" smtClean="0"/>
              <a:t>Работа в группах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1785926"/>
            <a:ext cx="74295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Wingdings 2" pitchFamily="18" charset="2"/>
              <a:buAutoNum type="arabicPeriod"/>
            </a:pPr>
            <a:r>
              <a:rPr lang="ru-RU" altLang="ru-RU" sz="3600" dirty="0" smtClean="0"/>
              <a:t>Работать вместе.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ru-RU" altLang="ru-RU" sz="3600" dirty="0" smtClean="0"/>
              <a:t>Выслушивать мнение других.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ru-RU" altLang="ru-RU" sz="3600" dirty="0" smtClean="0"/>
              <a:t>Предлагать свои идеи.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ru-RU" altLang="ru-RU" sz="3600" dirty="0" smtClean="0"/>
              <a:t>Делать общий вывод. </a:t>
            </a:r>
          </a:p>
          <a:p>
            <a:pPr marL="514350" indent="-514350">
              <a:buFont typeface="Wingdings 2" pitchFamily="18" charset="2"/>
              <a:buAutoNum type="arabicPeriod"/>
            </a:pPr>
            <a:r>
              <a:rPr lang="ru-RU" altLang="ru-RU" sz="3600" dirty="0" smtClean="0"/>
              <a:t>Выбрать лидера  </a:t>
            </a:r>
          </a:p>
        </p:txBody>
      </p:sp>
      <p:pic>
        <p:nvPicPr>
          <p:cNvPr id="5" name="Picture 4" descr="D:\Documents and Settings\Администратор\Рабочий стол\работа в пар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4572008"/>
            <a:ext cx="2935287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0211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«Морфологический ящик»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dirty="0" smtClean="0"/>
              <a:t>Б7А3В5Г2+Б1А7В1В7В3</a:t>
            </a:r>
          </a:p>
          <a:p>
            <a:r>
              <a:rPr lang="ru-RU" sz="4800" dirty="0" smtClean="0"/>
              <a:t>Б2А8В8+Б6А2В1В4Г6В2</a:t>
            </a:r>
            <a:endParaRPr lang="ru-RU" sz="4800" dirty="0" smtClean="0"/>
          </a:p>
          <a:p>
            <a:r>
              <a:rPr lang="ru-RU" sz="4800" dirty="0" smtClean="0"/>
              <a:t>А5Г5В2+А6В3</a:t>
            </a:r>
            <a:endParaRPr lang="ru-RU" sz="4800" dirty="0" smtClean="0"/>
          </a:p>
          <a:p>
            <a:r>
              <a:rPr lang="ru-RU" sz="4800" dirty="0" smtClean="0"/>
              <a:t>Б7А4Г1</a:t>
            </a:r>
            <a:endParaRPr lang="ru-RU" sz="48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/>
              <a:t>Вскрикнет  испуганно</a:t>
            </a:r>
          </a:p>
          <a:p>
            <a:r>
              <a:rPr lang="ru-RU" sz="4400" dirty="0" smtClean="0"/>
              <a:t>Неуклюже  передвигался</a:t>
            </a:r>
          </a:p>
          <a:p>
            <a:r>
              <a:rPr lang="ru-RU" sz="4400" dirty="0" smtClean="0"/>
              <a:t>Учиться хорошо</a:t>
            </a:r>
          </a:p>
          <a:p>
            <a:r>
              <a:rPr lang="ru-RU" sz="4400" dirty="0" smtClean="0"/>
              <a:t>Вскачь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приложение </a:t>
            </a:r>
            <a:r>
              <a:rPr lang="en-US" b="1" dirty="0" err="1" smtClean="0"/>
              <a:t>Plickers</a:t>
            </a:r>
            <a:r>
              <a:rPr lang="en-US" b="1" dirty="0" smtClean="0"/>
              <a:t> </a:t>
            </a:r>
            <a:endParaRPr lang="ru-RU" dirty="0"/>
          </a:p>
        </p:txBody>
      </p:sp>
      <p:pic>
        <p:nvPicPr>
          <p:cNvPr id="4" name="Рисунок 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1395" t="19517" r="31395" b="31690"/>
          <a:stretch>
            <a:fillRect/>
          </a:stretch>
        </p:blipFill>
        <p:spPr bwMode="auto">
          <a:xfrm>
            <a:off x="2071670" y="1466663"/>
            <a:ext cx="4929222" cy="539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«Закончи предложение»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На </a:t>
            </a:r>
            <a:r>
              <a:rPr lang="ru-RU" dirty="0" smtClean="0"/>
              <a:t>уроке я понял (а) </a:t>
            </a:r>
            <a:r>
              <a:rPr lang="ru-RU" dirty="0" smtClean="0"/>
              <a:t>______________________</a:t>
            </a:r>
            <a:endParaRPr lang="ru-RU" dirty="0" smtClean="0"/>
          </a:p>
          <a:p>
            <a:r>
              <a:rPr lang="ru-RU" dirty="0" smtClean="0"/>
              <a:t>На уроке я узнал (а </a:t>
            </a:r>
            <a:r>
              <a:rPr lang="ru-RU" dirty="0" smtClean="0"/>
              <a:t>)_____________________</a:t>
            </a:r>
            <a:endParaRPr lang="ru-RU" dirty="0" smtClean="0"/>
          </a:p>
          <a:p>
            <a:r>
              <a:rPr lang="ru-RU" dirty="0" smtClean="0"/>
              <a:t>Я похвалил (а) бы себя ____________________</a:t>
            </a:r>
          </a:p>
          <a:p>
            <a:r>
              <a:rPr lang="ru-RU" dirty="0" smtClean="0"/>
              <a:t>Было </a:t>
            </a:r>
            <a:r>
              <a:rPr lang="ru-RU" dirty="0" err="1" smtClean="0"/>
              <a:t>интересно</a:t>
            </a:r>
            <a:r>
              <a:rPr lang="ru-RU" dirty="0" err="1" smtClean="0"/>
              <a:t>_________________________</a:t>
            </a:r>
            <a:endParaRPr lang="ru-RU" dirty="0" smtClean="0"/>
          </a:p>
          <a:p>
            <a:r>
              <a:rPr lang="ru-RU" dirty="0" smtClean="0"/>
              <a:t>Было </a:t>
            </a:r>
            <a:r>
              <a:rPr lang="ru-RU" dirty="0" err="1" smtClean="0"/>
              <a:t>трудно</a:t>
            </a:r>
            <a:r>
              <a:rPr lang="ru-RU" dirty="0" err="1" smtClean="0"/>
              <a:t>_____________________________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 (на выбор)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1. Учебник с. 57 – правило – для всех</a:t>
            </a:r>
          </a:p>
          <a:p>
            <a:pPr>
              <a:buNone/>
            </a:pPr>
            <a:r>
              <a:rPr lang="ru-RU" dirty="0" smtClean="0"/>
              <a:t>2.  Выписать из словаря 10 наречий, запомнить, как они пишутся. По желанию –  придумать словосочетания с этими наречиями.           </a:t>
            </a:r>
          </a:p>
          <a:p>
            <a:pPr>
              <a:buNone/>
            </a:pPr>
            <a:r>
              <a:rPr lang="ru-RU" dirty="0" smtClean="0"/>
              <a:t>3. Учебник с. 58, упр.  3 (по заданию)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0809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71472" y="2000240"/>
            <a:ext cx="821537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ctr"/>
            <a:r>
              <a:rPr lang="ru-RU" sz="3600" b="1" dirty="0" smtClean="0"/>
              <a:t>Скажите наречиями, как вам сегодня было на </a:t>
            </a:r>
            <a:r>
              <a:rPr lang="ru-RU" sz="3600" b="1" dirty="0" smtClean="0"/>
              <a:t>уроке</a:t>
            </a:r>
          </a:p>
          <a:p>
            <a:pPr algn="ctr"/>
            <a:endParaRPr lang="ru-RU" sz="3600" b="1" dirty="0" smtClean="0"/>
          </a:p>
          <a:p>
            <a:pPr algn="ctr"/>
            <a:r>
              <a:rPr lang="ru-RU" sz="3600" b="1" dirty="0" smtClean="0"/>
              <a:t> </a:t>
            </a:r>
            <a:r>
              <a:rPr lang="ru-RU" sz="4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хорошо, скучно, тепло, страшно, тоскливо, интересно, весело, здорово, замечательно, полезно, </a:t>
            </a:r>
            <a:r>
              <a:rPr lang="ru-RU" sz="4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отлично </a:t>
            </a:r>
            <a:endParaRPr lang="ru-RU" sz="4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600" b="1" baseline="0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500034" y="50004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	</a:t>
            </a:r>
            <a:endParaRPr kumimoji="0" lang="ru-RU" sz="5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Monotype Corsiva" pitchFamily="66" charset="0"/>
              <a:ea typeface="+mj-ea"/>
              <a:cs typeface="+mj-cs"/>
            </a:endParaRPr>
          </a:p>
        </p:txBody>
      </p:sp>
      <p:sp>
        <p:nvSpPr>
          <p:cNvPr id="6" name="WordArt 6"/>
          <p:cNvSpPr>
            <a:spLocks noChangeArrowheads="1" noChangeShapeType="1" noTextEdit="1"/>
          </p:cNvSpPr>
          <p:nvPr/>
        </p:nvSpPr>
        <p:spPr bwMode="auto">
          <a:xfrm>
            <a:off x="3357554" y="500042"/>
            <a:ext cx="36576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FFC000"/>
                  </a:solidFill>
                  <a:round/>
                  <a:headEnd/>
                  <a:tailEnd/>
                </a:ln>
                <a:solidFill>
                  <a:srgbClr val="0000CC"/>
                </a:solidFill>
                <a:latin typeface="Monotype Corsiva"/>
              </a:rPr>
              <a:t>ефлексия</a:t>
            </a:r>
          </a:p>
        </p:txBody>
      </p:sp>
      <p:pic>
        <p:nvPicPr>
          <p:cNvPr id="10" name="Picture 4" descr="p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0"/>
            <a:ext cx="1428760" cy="1428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507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WordArt 2"/>
          <p:cNvSpPr>
            <a:spLocks noChangeArrowheads="1" noChangeShapeType="1" noTextEdit="1"/>
          </p:cNvSpPr>
          <p:nvPr/>
        </p:nvSpPr>
        <p:spPr bwMode="auto">
          <a:xfrm>
            <a:off x="1285852" y="1857364"/>
            <a:ext cx="6419872" cy="265906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r>
              <a:rPr lang="ru-RU" sz="3600" kern="10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Спасибо за урок!</a:t>
            </a:r>
          </a:p>
        </p:txBody>
      </p:sp>
      <p:pic>
        <p:nvPicPr>
          <p:cNvPr id="9" name="Picture 2" descr="http://avt-5.foto.mail.ru/community/sbornikoksankisamoenko/_avatar1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28662" y="285728"/>
            <a:ext cx="1879048" cy="187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20000"/>
      </a:hlink>
      <a:folHlink>
        <a:srgbClr val="FBD5B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1336</TotalTime>
  <Words>374</Words>
  <Application>Microsoft Office PowerPoint</Application>
  <PresentationFormat>Экран (4:3)</PresentationFormat>
  <Paragraphs>79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Vesna</vt:lpstr>
      <vt:lpstr>Times New Roman</vt:lpstr>
      <vt:lpstr>Calibri</vt:lpstr>
      <vt:lpstr>Wingdings 2</vt:lpstr>
      <vt:lpstr>Monotype Corsiva</vt:lpstr>
      <vt:lpstr>Impact</vt:lpstr>
      <vt:lpstr>Тема Office</vt:lpstr>
      <vt:lpstr>Слайд 1</vt:lpstr>
      <vt:lpstr>«Четвертый лишний» </vt:lpstr>
      <vt:lpstr>Разгадайте ребус</vt:lpstr>
      <vt:lpstr>Тема урока: </vt:lpstr>
      <vt:lpstr>«Наречие»</vt:lpstr>
      <vt:lpstr>Работа с текстом</vt:lpstr>
      <vt:lpstr>На какие вопросы отвечает наречие?</vt:lpstr>
      <vt:lpstr>Как изменяется наречие?</vt:lpstr>
      <vt:lpstr>Что обозначает наречие?</vt:lpstr>
      <vt:lpstr>Каким членом предложения является наречие?</vt:lpstr>
      <vt:lpstr>Значение наречий </vt:lpstr>
      <vt:lpstr>Слайд 12</vt:lpstr>
      <vt:lpstr>Слайд 13</vt:lpstr>
      <vt:lpstr>Слайд 14</vt:lpstr>
      <vt:lpstr>«Морфологический ящик»</vt:lpstr>
      <vt:lpstr>Проверка </vt:lpstr>
      <vt:lpstr>приложение Plickers </vt:lpstr>
      <vt:lpstr>«Закончи предложение»  </vt:lpstr>
      <vt:lpstr>Домашнее задание (на выбор) </vt:lpstr>
      <vt:lpstr>Слайд 20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1</cp:lastModifiedBy>
  <cp:revision>117</cp:revision>
  <dcterms:created xsi:type="dcterms:W3CDTF">2013-08-23T08:38:35Z</dcterms:created>
  <dcterms:modified xsi:type="dcterms:W3CDTF">2023-02-25T20:35:23Z</dcterms:modified>
</cp:coreProperties>
</file>