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85" r:id="rId3"/>
    <p:sldId id="286" r:id="rId4"/>
    <p:sldId id="287" r:id="rId5"/>
    <p:sldId id="293" r:id="rId6"/>
    <p:sldId id="288" r:id="rId7"/>
    <p:sldId id="289" r:id="rId8"/>
    <p:sldId id="275" r:id="rId9"/>
    <p:sldId id="277" r:id="rId10"/>
    <p:sldId id="295" r:id="rId11"/>
    <p:sldId id="297" r:id="rId12"/>
    <p:sldId id="279" r:id="rId13"/>
    <p:sldId id="280" r:id="rId14"/>
    <p:sldId id="294" r:id="rId15"/>
    <p:sldId id="290" r:id="rId16"/>
    <p:sldId id="281" r:id="rId17"/>
    <p:sldId id="292" r:id="rId18"/>
    <p:sldId id="29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843566D-86CD-4FAD-89EA-4B359206F7EB}" type="datetimeFigureOut">
              <a:rPr lang="ru-RU" smtClean="0"/>
              <a:pPr/>
              <a:t>14.06.2022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0E23F35-AFC7-4FD8-876D-45D2766815D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13" Type="http://schemas.openxmlformats.org/officeDocument/2006/relationships/image" Target="../media/image13.png"/><Relationship Id="rId3" Type="http://schemas.openxmlformats.org/officeDocument/2006/relationships/image" Target="../media/image3.gif"/><Relationship Id="rId7" Type="http://schemas.openxmlformats.org/officeDocument/2006/relationships/image" Target="../media/image7.gif"/><Relationship Id="rId12" Type="http://schemas.openxmlformats.org/officeDocument/2006/relationships/image" Target="../media/image12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6" Type="http://schemas.openxmlformats.org/officeDocument/2006/relationships/image" Target="../media/image6.gif"/><Relationship Id="rId11" Type="http://schemas.openxmlformats.org/officeDocument/2006/relationships/image" Target="../media/image11.gif"/><Relationship Id="rId5" Type="http://schemas.openxmlformats.org/officeDocument/2006/relationships/image" Target="../media/image5.gif"/><Relationship Id="rId10" Type="http://schemas.openxmlformats.org/officeDocument/2006/relationships/image" Target="../media/image10.gif"/><Relationship Id="rId4" Type="http://schemas.openxmlformats.org/officeDocument/2006/relationships/image" Target="../media/image4.jpeg"/><Relationship Id="rId9" Type="http://schemas.openxmlformats.org/officeDocument/2006/relationships/image" Target="../media/image9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988840"/>
            <a:ext cx="7772400" cy="3083234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>Одна хорошая минута</a:t>
            </a:r>
            <a:br>
              <a:rPr lang="ru-RU" sz="3600" dirty="0" smtClean="0"/>
            </a:br>
            <a:r>
              <a:rPr lang="ru-RU" sz="3600" dirty="0" smtClean="0"/>
              <a:t>Сделала одно хорошее дело,</a:t>
            </a:r>
            <a:br>
              <a:rPr lang="ru-RU" sz="3600" dirty="0" smtClean="0"/>
            </a:br>
            <a:r>
              <a:rPr lang="ru-RU" sz="3600" dirty="0" smtClean="0"/>
              <a:t>Десять хороших минут</a:t>
            </a:r>
            <a:br>
              <a:rPr lang="ru-RU" sz="3600" dirty="0" smtClean="0"/>
            </a:br>
            <a:r>
              <a:rPr lang="ru-RU" sz="3600" dirty="0" smtClean="0"/>
              <a:t>Сделали десять хороших дел.</a:t>
            </a:r>
            <a:br>
              <a:rPr lang="ru-RU" sz="3600" dirty="0" smtClean="0"/>
            </a:br>
            <a:r>
              <a:rPr lang="ru-RU" sz="3600" dirty="0" smtClean="0"/>
              <a:t>А сколько хороших дел </a:t>
            </a:r>
            <a:br>
              <a:rPr lang="ru-RU" sz="3600" dirty="0" smtClean="0"/>
            </a:br>
            <a:r>
              <a:rPr lang="ru-RU" sz="3600" dirty="0" smtClean="0"/>
              <a:t>Можно сделать за урок?</a:t>
            </a:r>
            <a:br>
              <a:rPr lang="ru-RU" sz="3600" dirty="0" smtClean="0"/>
            </a:b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685800"/>
            <a:ext cx="34290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Вычислите сумму чисел 31 и 34</a:t>
            </a:r>
          </a:p>
          <a:p>
            <a:pPr lvl="0"/>
            <a:r>
              <a:rPr lang="ru-RU" dirty="0" smtClean="0"/>
              <a:t>Увеличьте число 92 на 8</a:t>
            </a:r>
          </a:p>
          <a:p>
            <a:pPr lvl="0"/>
            <a:r>
              <a:rPr lang="ru-RU" dirty="0" smtClean="0"/>
              <a:t>Найдите сумму, если первое слагаемое 72, второе 18.</a:t>
            </a:r>
          </a:p>
          <a:p>
            <a:pPr lvl="0"/>
            <a:r>
              <a:rPr lang="ru-RU" dirty="0" smtClean="0"/>
              <a:t>Уменьшите число 76 на 32</a:t>
            </a:r>
          </a:p>
          <a:p>
            <a:pPr lvl="0"/>
            <a:r>
              <a:rPr lang="ru-RU" dirty="0" smtClean="0"/>
              <a:t>Вычислите разность чисел 50 и 32</a:t>
            </a:r>
          </a:p>
          <a:p>
            <a:pPr lvl="0"/>
            <a:r>
              <a:rPr lang="ru-RU" dirty="0" smtClean="0"/>
              <a:t>Сколько нужно добавить к 27, чтобы получить 60?</a:t>
            </a:r>
          </a:p>
          <a:p>
            <a:pPr lvl="0"/>
            <a:r>
              <a:rPr lang="ru-RU" dirty="0" smtClean="0"/>
              <a:t>Сколько нужно отнять от 60, чтобы получить 37?</a:t>
            </a:r>
          </a:p>
          <a:p>
            <a:pPr lvl="0"/>
            <a:r>
              <a:rPr lang="ru-RU" dirty="0" smtClean="0"/>
              <a:t>Вычислите разность чисел 90 и 60</a:t>
            </a:r>
          </a:p>
          <a:p>
            <a:pPr lvl="0"/>
            <a:r>
              <a:rPr lang="ru-RU" dirty="0" smtClean="0"/>
              <a:t>Вычислите, сколько будет 100 без 62?</a:t>
            </a:r>
          </a:p>
          <a:p>
            <a:pPr lvl="0"/>
            <a:r>
              <a:rPr lang="ru-RU" dirty="0" smtClean="0"/>
              <a:t>Вычислите сумму чисел 18, 32 и 30.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Математический диктант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185736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effectLst/>
              </a:rPr>
              <a:t>65,100, 90, 44,18, 33,23,30,38, 80  </a:t>
            </a:r>
            <a:endParaRPr lang="ru-RU" sz="3600" dirty="0"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481329"/>
            <a:ext cx="4618856" cy="2595744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5400" dirty="0" smtClean="0"/>
              <a:t>Умножение   </a:t>
            </a:r>
            <a:r>
              <a:rPr lang="ru-RU" sz="2400" dirty="0" smtClean="0"/>
              <a:t>  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12160" y="1124744"/>
            <a:ext cx="2808312" cy="4104456"/>
          </a:xfrm>
        </p:spPr>
        <p:txBody>
          <a:bodyPr>
            <a:normAutofit/>
          </a:bodyPr>
          <a:lstStyle/>
          <a:p>
            <a:pPr algn="ctr"/>
            <a:r>
              <a:rPr lang="ru-RU" sz="5400" b="0" dirty="0" smtClean="0">
                <a:solidFill>
                  <a:schemeClr val="tx1"/>
                </a:solidFill>
                <a:effectLst/>
              </a:rPr>
              <a:t>сто</a:t>
            </a:r>
            <a:br>
              <a:rPr lang="ru-RU" sz="5400" b="0" dirty="0" smtClean="0">
                <a:solidFill>
                  <a:schemeClr val="tx1"/>
                </a:solidFill>
                <a:effectLst/>
              </a:rPr>
            </a:br>
            <a:r>
              <a:rPr lang="ru-RU" sz="5400" b="0" dirty="0" smtClean="0">
                <a:solidFill>
                  <a:schemeClr val="tx1"/>
                </a:solidFill>
                <a:effectLst/>
              </a:rPr>
              <a:t>десять</a:t>
            </a:r>
            <a:br>
              <a:rPr lang="ru-RU" sz="5400" b="0" dirty="0" smtClean="0">
                <a:solidFill>
                  <a:schemeClr val="tx1"/>
                </a:solidFill>
                <a:effectLst/>
              </a:rPr>
            </a:br>
            <a:r>
              <a:rPr lang="ru-RU" sz="5400" b="0" dirty="0" smtClean="0">
                <a:solidFill>
                  <a:schemeClr val="tx1"/>
                </a:solidFill>
                <a:effectLst/>
              </a:rPr>
              <a:t>ноль</a:t>
            </a:r>
            <a:br>
              <a:rPr lang="ru-RU" sz="5400" b="0" dirty="0" smtClean="0">
                <a:solidFill>
                  <a:schemeClr val="tx1"/>
                </a:solidFill>
                <a:effectLst/>
              </a:rPr>
            </a:br>
            <a:r>
              <a:rPr lang="ru-RU" sz="5400" b="0" dirty="0" smtClean="0">
                <a:solidFill>
                  <a:schemeClr val="tx1"/>
                </a:solidFill>
                <a:effectLst/>
              </a:rPr>
              <a:t>один </a:t>
            </a:r>
            <a:endParaRPr lang="ru-RU" sz="5400" b="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0471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400" dirty="0" smtClean="0"/>
              <a:t>«Умножение на 10 и 100»</a:t>
            </a:r>
            <a:endParaRPr lang="ru-RU" sz="4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Тема урока: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285728"/>
            <a:ext cx="6675084" cy="56323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ru-RU" sz="3600" dirty="0" smtClean="0">
              <a:ln w="1143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n w="11430"/>
                <a:latin typeface="Times New Roman" pitchFamily="18" charset="0"/>
                <a:cs typeface="Times New Roman" pitchFamily="18" charset="0"/>
              </a:rPr>
              <a:t>узнаем, как умножить число на 10 и  на 100…</a:t>
            </a:r>
          </a:p>
          <a:p>
            <a:r>
              <a:rPr lang="ru-RU" sz="360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3600" dirty="0" smtClean="0">
                <a:ln w="11430"/>
                <a:latin typeface="Times New Roman" pitchFamily="18" charset="0"/>
                <a:cs typeface="Times New Roman" pitchFamily="18" charset="0"/>
              </a:rPr>
              <a:t>решать </a:t>
            </a:r>
            <a:r>
              <a:rPr lang="ru-RU" sz="3600" dirty="0">
                <a:ln w="11430"/>
                <a:latin typeface="Times New Roman" pitchFamily="18" charset="0"/>
                <a:cs typeface="Times New Roman" pitchFamily="18" charset="0"/>
              </a:rPr>
              <a:t>задачи, развивать внимание… </a:t>
            </a:r>
            <a:endParaRPr lang="ru-RU" sz="3600" dirty="0" smtClean="0">
              <a:ln w="11430"/>
              <a:latin typeface="Times New Roman" pitchFamily="18" charset="0"/>
              <a:cs typeface="Times New Roman" pitchFamily="18" charset="0"/>
            </a:endParaRPr>
          </a:p>
          <a:p>
            <a:endParaRPr lang="ru-RU" sz="3600" dirty="0">
              <a:ln w="11430"/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n w="11430"/>
                <a:latin typeface="Times New Roman" pitchFamily="18" charset="0"/>
                <a:cs typeface="Times New Roman" pitchFamily="18" charset="0"/>
              </a:rPr>
              <a:t>обобщать </a:t>
            </a:r>
            <a:r>
              <a:rPr lang="ru-RU" sz="3600" dirty="0">
                <a:ln w="11430"/>
                <a:latin typeface="Times New Roman" pitchFamily="18" charset="0"/>
                <a:cs typeface="Times New Roman" pitchFamily="18" charset="0"/>
              </a:rPr>
              <a:t>полученные знания</a:t>
            </a:r>
            <a:r>
              <a:rPr lang="ru-RU" sz="3600" dirty="0" smtClean="0">
                <a:ln w="11430"/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endParaRPr lang="ru-RU" sz="3600" dirty="0">
              <a:ln w="11430"/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n w="11430"/>
                <a:latin typeface="Times New Roman" pitchFamily="18" charset="0"/>
                <a:cs typeface="Times New Roman" pitchFamily="18" charset="0"/>
              </a:rPr>
              <a:t>коллективно </a:t>
            </a:r>
            <a:r>
              <a:rPr lang="ru-RU" sz="3600" dirty="0">
                <a:ln w="11430"/>
                <a:latin typeface="Times New Roman" pitchFamily="18" charset="0"/>
                <a:cs typeface="Times New Roman" pitchFamily="18" charset="0"/>
              </a:rPr>
              <a:t>работать…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714356"/>
            <a:ext cx="12144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 – </a:t>
            </a:r>
            <a:endParaRPr lang="ru-RU" sz="4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357430"/>
            <a:ext cx="12144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 – </a:t>
            </a:r>
            <a:endParaRPr lang="ru-RU" sz="4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4071942"/>
            <a:ext cx="12144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– </a:t>
            </a:r>
            <a:endParaRPr lang="ru-RU" sz="4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5072074"/>
            <a:ext cx="12144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 – 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0166" y="1142984"/>
            <a:ext cx="23762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7•10</a:t>
            </a:r>
          </a:p>
          <a:p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9•10</a:t>
            </a:r>
          </a:p>
          <a:p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6•10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14942" y="2285992"/>
            <a:ext cx="26642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7•100   </a:t>
            </a:r>
          </a:p>
          <a:p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9•100</a:t>
            </a:r>
          </a:p>
          <a:p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6•100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836712"/>
            <a:ext cx="2376264" cy="3283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7•10= 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9•10=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6•10=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44008" y="2708920"/>
            <a:ext cx="2664296" cy="3283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7•100=   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9•100=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4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6•100=</a:t>
            </a:r>
            <a:endParaRPr lang="ru-RU" sz="4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8-конечная звезда 4"/>
          <p:cNvSpPr/>
          <p:nvPr/>
        </p:nvSpPr>
        <p:spPr>
          <a:xfrm>
            <a:off x="2195736" y="836712"/>
            <a:ext cx="1296144" cy="1224136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8-конечная звезда 5"/>
          <p:cNvSpPr/>
          <p:nvPr/>
        </p:nvSpPr>
        <p:spPr>
          <a:xfrm>
            <a:off x="2195736" y="1916832"/>
            <a:ext cx="1296144" cy="1224136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8-конечная звезда 6"/>
          <p:cNvSpPr/>
          <p:nvPr/>
        </p:nvSpPr>
        <p:spPr>
          <a:xfrm>
            <a:off x="2195736" y="2996952"/>
            <a:ext cx="1296144" cy="1224136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8-конечная звезда 7"/>
          <p:cNvSpPr/>
          <p:nvPr/>
        </p:nvSpPr>
        <p:spPr>
          <a:xfrm>
            <a:off x="6643702" y="2714620"/>
            <a:ext cx="1368152" cy="1296144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700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8-конечная звезда 8"/>
          <p:cNvSpPr/>
          <p:nvPr/>
        </p:nvSpPr>
        <p:spPr>
          <a:xfrm>
            <a:off x="6715140" y="3857628"/>
            <a:ext cx="1368152" cy="1296144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8-конечная звезда 9"/>
          <p:cNvSpPr/>
          <p:nvPr/>
        </p:nvSpPr>
        <p:spPr>
          <a:xfrm>
            <a:off x="6660232" y="4941168"/>
            <a:ext cx="1368152" cy="1296144"/>
          </a:xfrm>
          <a:prstGeom prst="star8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endParaRPr lang="ru-RU" sz="4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Выводы</a:t>
            </a: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8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1214423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умножить число на 10? </a:t>
            </a:r>
            <a:endParaRPr lang="ru-RU" sz="5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14810" y="2000240"/>
            <a:ext cx="46133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приписать справа один 0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3000372"/>
            <a:ext cx="6786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Как умножить число на 100? </a:t>
            </a:r>
            <a:endParaRPr lang="ru-RU" sz="5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3857628"/>
            <a:ext cx="43520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приписать справа два  0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0" cy="35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6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0"/>
            <a:ext cx="4787900" cy="355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7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300413"/>
            <a:ext cx="4572000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8" descr="black43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300413"/>
            <a:ext cx="4787900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AutoShape 10"/>
          <p:cNvSpPr>
            <a:spLocks noChangeArrowheads="1"/>
          </p:cNvSpPr>
          <p:nvPr/>
        </p:nvSpPr>
        <p:spPr bwMode="auto">
          <a:xfrm rot="-2453948">
            <a:off x="2987675" y="1989138"/>
            <a:ext cx="3384550" cy="3314700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rgbClr val="990099"/>
              </a:gs>
              <a:gs pos="100000">
                <a:srgbClr val="FF00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>
            <a:off x="3276600" y="2060575"/>
            <a:ext cx="2736850" cy="2954338"/>
          </a:xfrm>
          <a:prstGeom prst="star4">
            <a:avLst>
              <a:gd name="adj" fmla="val 11542"/>
            </a:avLst>
          </a:prstGeom>
          <a:gradFill rotWithShape="1">
            <a:gsLst>
              <a:gs pos="0">
                <a:schemeClr val="accent1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 rot="-1728264">
            <a:off x="6084888" y="765175"/>
            <a:ext cx="1795462" cy="1603375"/>
          </a:xfrm>
          <a:prstGeom prst="star5">
            <a:avLst/>
          </a:prstGeom>
          <a:gradFill rotWithShape="1">
            <a:gsLst>
              <a:gs pos="0">
                <a:schemeClr val="bg1"/>
              </a:gs>
              <a:gs pos="100000">
                <a:srgbClr val="FF99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pic>
        <p:nvPicPr>
          <p:cNvPr id="9219" name="Picture 3" descr="05_moon_meteorit_alh-810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1620838" y="0"/>
            <a:ext cx="1404938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13" descr="05_moon_meteorit_alh-8100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24975" y="0"/>
            <a:ext cx="140493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1" name="AutoShape 15"/>
          <p:cNvSpPr>
            <a:spLocks noChangeArrowheads="1"/>
          </p:cNvSpPr>
          <p:nvPr/>
        </p:nvSpPr>
        <p:spPr bwMode="auto">
          <a:xfrm>
            <a:off x="1042988" y="4797425"/>
            <a:ext cx="936625" cy="863600"/>
          </a:xfrm>
          <a:prstGeom prst="star5">
            <a:avLst/>
          </a:prstGeom>
          <a:gradFill rotWithShape="1">
            <a:gsLst>
              <a:gs pos="0">
                <a:srgbClr val="6699FF"/>
              </a:gs>
              <a:gs pos="100000">
                <a:srgbClr val="00FF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9233" name="AutoShape 17"/>
          <p:cNvSpPr>
            <a:spLocks noChangeArrowheads="1"/>
          </p:cNvSpPr>
          <p:nvPr/>
        </p:nvSpPr>
        <p:spPr bwMode="auto">
          <a:xfrm>
            <a:off x="3635375" y="549275"/>
            <a:ext cx="1223963" cy="1079500"/>
          </a:xfrm>
          <a:prstGeom prst="star5">
            <a:avLst/>
          </a:prstGeom>
          <a:gradFill rotWithShape="1">
            <a:gsLst>
              <a:gs pos="0">
                <a:srgbClr val="FFFF66"/>
              </a:gs>
              <a:gs pos="100000">
                <a:srgbClr val="00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9234" name="AutoShape 18"/>
          <p:cNvSpPr>
            <a:spLocks noChangeArrowheads="1"/>
          </p:cNvSpPr>
          <p:nvPr/>
        </p:nvSpPr>
        <p:spPr bwMode="auto">
          <a:xfrm rot="-1624394">
            <a:off x="6283325" y="3414713"/>
            <a:ext cx="1731963" cy="1655762"/>
          </a:xfrm>
          <a:prstGeom prst="star5">
            <a:avLst/>
          </a:prstGeom>
          <a:gradFill rotWithShape="1">
            <a:gsLst>
              <a:gs pos="0">
                <a:srgbClr val="FF0066"/>
              </a:gs>
              <a:gs pos="100000">
                <a:srgbClr val="CC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9235" name="AutoShape 19"/>
          <p:cNvSpPr>
            <a:spLocks noChangeArrowheads="1"/>
          </p:cNvSpPr>
          <p:nvPr/>
        </p:nvSpPr>
        <p:spPr bwMode="auto">
          <a:xfrm rot="-1624394">
            <a:off x="779463" y="1011238"/>
            <a:ext cx="1587500" cy="1511300"/>
          </a:xfrm>
          <a:prstGeom prst="star5">
            <a:avLst/>
          </a:prstGeom>
          <a:gradFill rotWithShape="1">
            <a:gsLst>
              <a:gs pos="0">
                <a:srgbClr val="990099"/>
              </a:gs>
              <a:gs pos="100000">
                <a:srgbClr val="FF99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9236" name="AutoShape 20"/>
          <p:cNvSpPr>
            <a:spLocks noChangeArrowheads="1"/>
          </p:cNvSpPr>
          <p:nvPr/>
        </p:nvSpPr>
        <p:spPr bwMode="auto">
          <a:xfrm rot="-1624394">
            <a:off x="3567113" y="4805363"/>
            <a:ext cx="1873250" cy="1736725"/>
          </a:xfrm>
          <a:prstGeom prst="star5">
            <a:avLst/>
          </a:prstGeom>
          <a:gradFill rotWithShape="1">
            <a:gsLst>
              <a:gs pos="0">
                <a:srgbClr val="33CC33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ru-RU">
              <a:latin typeface="Arial" charset="0"/>
            </a:endParaRPr>
          </a:p>
        </p:txBody>
      </p:sp>
      <p:pic>
        <p:nvPicPr>
          <p:cNvPr id="9237" name="Picture 21" descr="earth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771775" y="4076700"/>
            <a:ext cx="1511300" cy="151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8" name="Picture 22" descr="42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3860800"/>
            <a:ext cx="79216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9" name="Picture 23" descr="mars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71775" y="2205038"/>
            <a:ext cx="8636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0" name="Picture 24" descr="112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35825" y="3213100"/>
            <a:ext cx="10795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1" name="Picture 25" descr="upiter"/>
          <p:cNvPicPr>
            <a:picLocks noChangeAspect="1" noChangeArrowheads="1" noCrop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24075" y="708025"/>
            <a:ext cx="935038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2" name="Picture 26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-5400000">
            <a:off x="-33337" y="5857875"/>
            <a:ext cx="1428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5" name="Picture 29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95288" y="188913"/>
            <a:ext cx="1428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6" name="Picture 30" descr="r4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5400000">
            <a:off x="7888288" y="617538"/>
            <a:ext cx="1428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8" name="Picture 32" descr="r7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-2096382">
            <a:off x="4211638" y="1700213"/>
            <a:ext cx="16573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49" name="Picture 33" descr="56r2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-1371600" y="0"/>
            <a:ext cx="13716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50" name="Picture 34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принц.wav"/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7596188" y="623728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3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3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27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0"/>
                            </p:stCondLst>
                            <p:childTnLst>
                              <p:par>
                                <p:cTn id="3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500"/>
                            </p:stCondLst>
                            <p:childTnLst>
                              <p:par>
                                <p:cTn id="39" presetID="10" presetClass="entr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500"/>
                            </p:stCondLst>
                            <p:childTnLst>
                              <p:par>
                                <p:cTn id="4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500"/>
                            </p:stCondLst>
                            <p:childTnLst>
                              <p:par>
                                <p:cTn id="4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3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0"/>
                            </p:stCondLst>
                            <p:childTnLst>
                              <p:par>
                                <p:cTn id="52" presetID="2" presetClass="exit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3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3000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500"/>
                            </p:stCondLst>
                            <p:childTnLst>
                              <p:par>
                                <p:cTn id="57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3000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0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8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9000"/>
                            </p:stCondLst>
                            <p:childTnLst>
                              <p:par>
                                <p:cTn id="6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9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0"/>
                            </p:stCondLst>
                            <p:childTnLst>
                              <p:par>
                                <p:cTn id="7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1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1500"/>
                            </p:stCondLst>
                            <p:childTnLst>
                              <p:par>
                                <p:cTn id="8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2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3000"/>
                            </p:stCondLst>
                            <p:childTnLst>
                              <p:par>
                                <p:cTn id="9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4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4500"/>
                            </p:stCondLst>
                            <p:childTnLst>
                              <p:par>
                                <p:cTn id="9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1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500"/>
                            </p:stCondLst>
                            <p:childTnLst>
                              <p:par>
                                <p:cTn id="10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00035 -0.80532 " pathEditMode="relative" rAng="0" ptsTypes="AA">
                                      <p:cBhvr>
                                        <p:cTn id="106" dur="3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850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96296E-6 L 0.80382 -0.01018 " pathEditMode="relative" rAng="0" ptsTypes="AA">
                                      <p:cBhvr>
                                        <p:cTn id="115" dur="3000" fill="hold"/>
                                        <p:tgtEl>
                                          <p:spTgt spid="92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2" y="-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150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92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4" dur="300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0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44500"/>
                            </p:stCondLst>
                            <p:childTnLst>
                              <p:par>
                                <p:cTn id="1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500"/>
                            </p:stCondLst>
                            <p:childTnLst>
                              <p:par>
                                <p:cTn id="1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" presetClass="path" presetSubtype="0" repeatCount="4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77 -0.01991 C 0.02951 0.0875 -0.01042 0.2169 -0.09566 0.26829 C -0.1809 0.32084 -0.28021 0.27384 -0.31649 0.16667 C -0.35295 0.05926 -0.31319 -0.06944 -0.2276 -0.12106 C -0.14236 -0.17245 -0.0434 -0.12731 -0.00677 -0.01991 Z " pathEditMode="relative" rAng="3942850" ptsTypes="fffff">
                                      <p:cBhvr>
                                        <p:cTn id="136" dur="3000" spd="-100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5" y="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7500"/>
                            </p:stCondLst>
                            <p:childTnLst>
                              <p:par>
                                <p:cTn id="1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8500"/>
                            </p:stCondLst>
                            <p:childTnLst>
                              <p:par>
                                <p:cTn id="1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59500"/>
                            </p:stCondLst>
                            <p:childTnLst>
                              <p:par>
                                <p:cTn id="1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60500"/>
                            </p:stCondLst>
                            <p:childTnLst>
                              <p:par>
                                <p:cTn id="15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3500"/>
                            </p:stCondLst>
                            <p:childTnLst>
                              <p:par>
                                <p:cTn id="15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66500"/>
                            </p:stCondLst>
                            <p:childTnLst>
                              <p:par>
                                <p:cTn id="15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44444E-6 L -0.13385 0.30463 " pathEditMode="relative" rAng="0" ptsTypes="AA">
                                      <p:cBhvr>
                                        <p:cTn id="160" dur="30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" y="152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2" dur="3000" fill="hold"/>
                                        <p:tgtEl>
                                          <p:spTgt spid="924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9500"/>
                            </p:stCondLst>
                            <p:childTnLst>
                              <p:par>
                                <p:cTn id="16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5" dur="2000" fill="hold"/>
                                        <p:tgtEl>
                                          <p:spTgt spid="92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71500"/>
                            </p:stCondLst>
                            <p:childTnLst>
                              <p:par>
                                <p:cTn id="1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8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2500"/>
                            </p:stCondLst>
                            <p:childTnLst>
                              <p:par>
                                <p:cTn id="1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73500"/>
                            </p:stCondLst>
                            <p:childTnLst>
                              <p:par>
                                <p:cTn id="1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9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74000"/>
                            </p:stCondLst>
                            <p:childTnLst>
                              <p:par>
                                <p:cTn id="18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2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8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50"/>
                </p:tgtEl>
              </p:cMediaNode>
            </p:audio>
          </p:childTnLst>
        </p:cTn>
      </p:par>
    </p:tnLst>
    <p:bldLst>
      <p:bldP spid="9226" grpId="0" animBg="1"/>
      <p:bldP spid="9226" grpId="1" animBg="1"/>
      <p:bldP spid="9226" grpId="2" animBg="1"/>
      <p:bldP spid="9225" grpId="0" animBg="1"/>
      <p:bldP spid="9225" grpId="1" animBg="1"/>
      <p:bldP spid="9225" grpId="2" animBg="1"/>
      <p:bldP spid="9227" grpId="0" animBg="1"/>
      <p:bldP spid="9227" grpId="1" animBg="1"/>
      <p:bldP spid="9227" grpId="2" animBg="1"/>
      <p:bldP spid="9231" grpId="0" animBg="1"/>
      <p:bldP spid="9231" grpId="1" animBg="1"/>
      <p:bldP spid="9233" grpId="0" animBg="1"/>
      <p:bldP spid="9233" grpId="1" animBg="1"/>
      <p:bldP spid="9234" grpId="0" animBg="1"/>
      <p:bldP spid="9234" grpId="1" animBg="1"/>
      <p:bldP spid="9235" grpId="0" animBg="1"/>
      <p:bldP spid="9235" grpId="1" animBg="1"/>
      <p:bldP spid="9236" grpId="0" animBg="1"/>
      <p:bldP spid="923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916832"/>
            <a:ext cx="7344816" cy="206210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Миша сказал: «Чтобы умножить 4 на 10, можно к числу 4 прибавить 0». Получит ли Миша правильный результат?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42984"/>
            <a:ext cx="8892480" cy="35394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Перед праздником 8 марта все кондитерские города работали  над изготовлением вкусных разнообразных пирожных. Для продажи - пирожные разложили в 4 коробки по 10 штук в каждую. За один день продали  26 пирожных. Сколько пирожных осталось?</a:t>
            </a:r>
            <a:r>
              <a:rPr lang="ru-RU" sz="3200" b="1" dirty="0" smtClean="0"/>
              <a:t>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f2DkKQtNpd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14290"/>
            <a:ext cx="3391623" cy="2895598"/>
          </a:xfrm>
          <a:prstGeom prst="rect">
            <a:avLst/>
          </a:prstGeom>
          <a:noFill/>
        </p:spPr>
      </p:pic>
      <p:pic>
        <p:nvPicPr>
          <p:cNvPr id="1027" name="Picture 3" descr="C:\Users\1\Desktop\1625622232_32-phonoteka-org-p-konditer-art-krasivo-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3214686"/>
            <a:ext cx="4956002" cy="3303581"/>
          </a:xfrm>
          <a:prstGeom prst="rect">
            <a:avLst/>
          </a:prstGeom>
          <a:noFill/>
        </p:spPr>
      </p:pic>
      <p:pic>
        <p:nvPicPr>
          <p:cNvPr id="1029" name="Picture 5" descr="C:\Users\1\Desktop\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214290"/>
            <a:ext cx="2857520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928802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Задание «Карусель» 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1340768"/>
            <a:ext cx="831908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умножить число на 10…</a:t>
            </a:r>
          </a:p>
          <a:p>
            <a:pPr marL="342900" indent="-342900"/>
            <a:endParaRPr lang="ru-RU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умножить число на 100…</a:t>
            </a:r>
          </a:p>
          <a:p>
            <a:pPr marL="342900" indent="-342900"/>
            <a:endParaRPr lang="ru-RU" sz="40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ru-RU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Чтобы умножить число на…</a:t>
            </a:r>
          </a:p>
          <a:p>
            <a:pPr marL="342900" indent="-342900"/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1285852" y="2071678"/>
            <a:ext cx="6643734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Я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 узнал …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600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Я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 научился…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000000"/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Я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порадовался тому, что…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4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428604"/>
            <a:ext cx="84296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Рефлексия</a:t>
            </a:r>
            <a:endParaRPr lang="ru-RU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285728"/>
            <a:ext cx="83582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Домашнее задание  </a:t>
            </a:r>
            <a:endParaRPr lang="ru-RU" sz="4800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857356" y="1500174"/>
            <a:ext cx="5429256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6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ПТ с.13 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И еще одно задание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для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тех, у кого не было никаких затруднений в работе по новой теме: я предлагаю вам составить свою задачу, опираясь на полученные знания. В задаче вы должны отразить умножение числа на 10 или 100.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681</TotalTime>
  <Words>314</Words>
  <Application>Microsoft Office PowerPoint</Application>
  <PresentationFormat>Экран (4:3)</PresentationFormat>
  <Paragraphs>69</Paragraphs>
  <Slides>18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Открытая</vt:lpstr>
      <vt:lpstr>Одна хорошая минута Сделала одно хорошее дело, Десять хороших минут Сделали десять хороших дел. А сколько хороших дел  Можно сделать за урок? </vt:lpstr>
      <vt:lpstr>Презентация PowerPoint</vt:lpstr>
      <vt:lpstr>Математический диктант</vt:lpstr>
      <vt:lpstr>65,100, 90, 44,18, 33,23,30,38, 80  </vt:lpstr>
      <vt:lpstr>сто десять ноль один </vt:lpstr>
      <vt:lpstr>Тема урока: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Катеринка</dc:creator>
  <cp:lastModifiedBy>Коптева</cp:lastModifiedBy>
  <cp:revision>63</cp:revision>
  <dcterms:created xsi:type="dcterms:W3CDTF">2014-12-02T14:18:04Z</dcterms:created>
  <dcterms:modified xsi:type="dcterms:W3CDTF">2022-06-14T09:09:18Z</dcterms:modified>
</cp:coreProperties>
</file>