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260" r:id="rId2"/>
    <p:sldId id="274" r:id="rId3"/>
    <p:sldId id="295" r:id="rId4"/>
    <p:sldId id="272" r:id="rId5"/>
    <p:sldId id="306" r:id="rId6"/>
    <p:sldId id="313" r:id="rId7"/>
    <p:sldId id="307" r:id="rId8"/>
    <p:sldId id="309" r:id="rId9"/>
    <p:sldId id="310" r:id="rId10"/>
    <p:sldId id="278" r:id="rId11"/>
    <p:sldId id="279" r:id="rId12"/>
    <p:sldId id="304" r:id="rId13"/>
    <p:sldId id="312" r:id="rId14"/>
    <p:sldId id="299" r:id="rId15"/>
  </p:sldIdLst>
  <p:sldSz cx="9144000" cy="6858000" type="screen4x3"/>
  <p:notesSz cx="6858000" cy="9144000"/>
  <p:embeddedFontLst>
    <p:embeddedFont>
      <p:font typeface="Vesna" charset="0"/>
      <p:regular r:id="rId17"/>
    </p:embeddedFont>
    <p:embeddedFont>
      <p:font typeface="Impact" pitchFamily="34" charset="0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7171"/>
    <a:srgbClr val="CC0000"/>
    <a:srgbClr val="33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6" d="100"/>
          <a:sy n="46" d="100"/>
        </p:scale>
        <p:origin x="-1518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87AA4-4CD5-46D2-AB4E-F1B6353C537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CD2E2-63CB-47A1-A01A-0D6D834C95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2144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CD2E2-63CB-47A1-A01A-0D6D834C954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71600" y="1340768"/>
            <a:ext cx="72008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spc="150" normalizeH="0" noProof="0" dirty="0" smtClean="0">
                <a:ln w="11430"/>
                <a:gradFill>
                  <a:gsLst>
                    <a:gs pos="32000">
                      <a:schemeClr val="accent3">
                        <a:lumMod val="75000"/>
                      </a:schemeClr>
                    </a:gs>
                    <a:gs pos="65000">
                      <a:schemeClr val="accent3">
                        <a:lumMod val="75000"/>
                      </a:schemeClr>
                    </a:gs>
                    <a:gs pos="0">
                      <a:srgbClr val="C00000"/>
                    </a:gs>
                    <a:gs pos="76000">
                      <a:schemeClr val="accent3">
                        <a:lumMod val="75000"/>
                      </a:schemeClr>
                    </a:gs>
                    <a:gs pos="23000">
                      <a:schemeClr val="accent3">
                        <a:lumMod val="83000"/>
                      </a:schemeClr>
                    </a:gs>
                    <a:gs pos="5000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glow rad="635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Vesna" pitchFamily="2" charset="0"/>
                <a:ea typeface="+mj-ea"/>
                <a:cs typeface="+mj-cs"/>
              </a:rPr>
              <a:t>Урок </a:t>
            </a:r>
            <a:r>
              <a:rPr lang="ru-RU" sz="5400" b="1" spc="150" dirty="0" smtClean="0">
                <a:ln w="11430"/>
                <a:gradFill>
                  <a:gsLst>
                    <a:gs pos="32000">
                      <a:schemeClr val="accent3">
                        <a:lumMod val="75000"/>
                      </a:schemeClr>
                    </a:gs>
                    <a:gs pos="65000">
                      <a:schemeClr val="accent3">
                        <a:lumMod val="75000"/>
                      </a:schemeClr>
                    </a:gs>
                    <a:gs pos="0">
                      <a:srgbClr val="C00000"/>
                    </a:gs>
                    <a:gs pos="76000">
                      <a:schemeClr val="accent3">
                        <a:lumMod val="75000"/>
                      </a:schemeClr>
                    </a:gs>
                    <a:gs pos="23000">
                      <a:schemeClr val="accent3">
                        <a:lumMod val="83000"/>
                      </a:schemeClr>
                    </a:gs>
                    <a:gs pos="5000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glow rad="635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  <a:ea typeface="+mj-ea"/>
                <a:cs typeface="+mj-cs"/>
              </a:rPr>
              <a:t>р</a:t>
            </a:r>
            <a:r>
              <a:rPr kumimoji="0" lang="ru-RU" sz="5400" b="1" i="0" u="none" strike="noStrike" kern="1200" spc="150" normalizeH="0" noProof="0" dirty="0" err="1" smtClean="0">
                <a:ln w="11430"/>
                <a:gradFill>
                  <a:gsLst>
                    <a:gs pos="32000">
                      <a:schemeClr val="accent3">
                        <a:lumMod val="75000"/>
                      </a:schemeClr>
                    </a:gs>
                    <a:gs pos="65000">
                      <a:schemeClr val="accent3">
                        <a:lumMod val="75000"/>
                      </a:schemeClr>
                    </a:gs>
                    <a:gs pos="0">
                      <a:srgbClr val="C00000"/>
                    </a:gs>
                    <a:gs pos="76000">
                      <a:schemeClr val="accent3">
                        <a:lumMod val="75000"/>
                      </a:schemeClr>
                    </a:gs>
                    <a:gs pos="23000">
                      <a:schemeClr val="accent3">
                        <a:lumMod val="83000"/>
                      </a:schemeClr>
                    </a:gs>
                    <a:gs pos="5000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glow rad="635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Vesna" pitchFamily="2" charset="0"/>
                <a:ea typeface="+mj-ea"/>
                <a:cs typeface="+mj-cs"/>
              </a:rPr>
              <a:t>усского</a:t>
            </a:r>
            <a:r>
              <a:rPr kumimoji="0" lang="ru-RU" sz="5400" b="1" i="0" u="none" strike="noStrike" kern="1200" spc="150" normalizeH="0" noProof="0" dirty="0" smtClean="0">
                <a:ln w="11430"/>
                <a:gradFill>
                  <a:gsLst>
                    <a:gs pos="32000">
                      <a:schemeClr val="accent3">
                        <a:lumMod val="75000"/>
                      </a:schemeClr>
                    </a:gs>
                    <a:gs pos="65000">
                      <a:schemeClr val="accent3">
                        <a:lumMod val="75000"/>
                      </a:schemeClr>
                    </a:gs>
                    <a:gs pos="0">
                      <a:srgbClr val="C00000"/>
                    </a:gs>
                    <a:gs pos="76000">
                      <a:schemeClr val="accent3">
                        <a:lumMod val="75000"/>
                      </a:schemeClr>
                    </a:gs>
                    <a:gs pos="23000">
                      <a:schemeClr val="accent3">
                        <a:lumMod val="83000"/>
                      </a:schemeClr>
                    </a:gs>
                    <a:gs pos="5000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glow rad="635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Vesna" pitchFamily="2" charset="0"/>
                <a:ea typeface="+mj-ea"/>
                <a:cs typeface="+mj-cs"/>
              </a:rPr>
              <a:t> языка </a:t>
            </a:r>
            <a:endParaRPr kumimoji="0" lang="ru-RU" sz="5400" b="1" i="0" u="none" strike="noStrike" kern="1200" spc="150" normalizeH="0" noProof="0" dirty="0">
              <a:ln w="11430"/>
              <a:gradFill>
                <a:gsLst>
                  <a:gs pos="32000">
                    <a:schemeClr val="accent3">
                      <a:lumMod val="75000"/>
                    </a:schemeClr>
                  </a:gs>
                  <a:gs pos="65000">
                    <a:schemeClr val="accent3">
                      <a:lumMod val="75000"/>
                    </a:schemeClr>
                  </a:gs>
                  <a:gs pos="0">
                    <a:srgbClr val="C00000"/>
                  </a:gs>
                  <a:gs pos="76000">
                    <a:schemeClr val="accent3">
                      <a:lumMod val="75000"/>
                    </a:schemeClr>
                  </a:gs>
                  <a:gs pos="23000">
                    <a:schemeClr val="accent3">
                      <a:lumMod val="83000"/>
                    </a:schemeClr>
                  </a:gs>
                  <a:gs pos="5000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glow rad="63500">
                  <a:schemeClr val="bg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Vesna" pitchFamily="2" charset="0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5229200"/>
            <a:ext cx="4896544" cy="1512168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2976" y="285728"/>
            <a:ext cx="712879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None/>
            </a:pP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1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Лянторская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средняя общеобразовательная школа №5»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2315" y="3895006"/>
            <a:ext cx="2935549" cy="104616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Сергей Иванович Ожегов</a:t>
            </a:r>
            <a:endParaRPr lang="ru-RU" sz="2400" b="1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63888" y="1196752"/>
            <a:ext cx="5112568" cy="5400600"/>
          </a:xfrm>
        </p:spPr>
        <p:txBody>
          <a:bodyPr/>
          <a:lstStyle/>
          <a:p>
            <a:pPr marL="0" indent="0" algn="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Исследователи</a:t>
            </a:r>
            <a:r>
              <a:rPr lang="ru-RU" dirty="0" smtClean="0"/>
              <a:t> -люди,</a:t>
            </a:r>
            <a:r>
              <a:rPr lang="en-US" dirty="0"/>
              <a:t> </a:t>
            </a:r>
            <a:r>
              <a:rPr lang="ru-RU" dirty="0" smtClean="0"/>
              <a:t>занимающиеся </a:t>
            </a:r>
            <a:r>
              <a:rPr lang="ru-RU" dirty="0"/>
              <a:t>научными исследованиями и открытиями</a:t>
            </a:r>
            <a:endParaRPr lang="ru-RU" sz="1800" dirty="0"/>
          </a:p>
          <a:p>
            <a:pPr marL="0" indent="0" algn="r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288607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64288" y="4293096"/>
            <a:ext cx="15240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9116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урока: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dirty="0" smtClean="0"/>
              <a:t>«Однородные члены предложения» 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20880" cy="86409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dirty="0" smtClean="0"/>
              <a:t>«Однородные члены предложения»</a:t>
            </a:r>
            <a:endParaRPr lang="ru-RU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87624" y="1196752"/>
            <a:ext cx="7488832" cy="54006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Определить </a:t>
            </a:r>
            <a:r>
              <a:rPr lang="ru-RU" sz="4400" dirty="0" smtClean="0"/>
              <a:t>....</a:t>
            </a:r>
            <a:endParaRPr lang="ru-RU" sz="4400" dirty="0" smtClean="0"/>
          </a:p>
          <a:p>
            <a:r>
              <a:rPr lang="ru-RU" sz="4400" dirty="0" smtClean="0"/>
              <a:t>Узнать</a:t>
            </a:r>
            <a:r>
              <a:rPr lang="ru-RU" sz="4400" dirty="0" smtClean="0"/>
              <a:t>…. </a:t>
            </a:r>
            <a:endParaRPr lang="ru-RU" sz="4400" dirty="0"/>
          </a:p>
          <a:p>
            <a:r>
              <a:rPr lang="ru-RU" sz="4400" dirty="0" smtClean="0"/>
              <a:t>Понять</a:t>
            </a:r>
            <a:r>
              <a:rPr lang="ru-RU" sz="4400" dirty="0" smtClean="0"/>
              <a:t>….</a:t>
            </a: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xmlns="" val="346088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2315" y="3895006"/>
            <a:ext cx="2935549" cy="104616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Сергей Иванович Ожегов</a:t>
            </a:r>
            <a:endParaRPr lang="ru-RU" sz="2400" b="1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63888" y="1196752"/>
            <a:ext cx="5112568" cy="5400600"/>
          </a:xfrm>
        </p:spPr>
        <p:txBody>
          <a:bodyPr/>
          <a:lstStyle/>
          <a:p>
            <a:pPr marL="0" indent="0" algn="r"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Однородный </a:t>
            </a:r>
            <a:r>
              <a:rPr lang="ru-RU" dirty="0" smtClean="0"/>
              <a:t> -</a:t>
            </a:r>
          </a:p>
          <a:p>
            <a:pPr marL="0" indent="0" algn="r">
              <a:buNone/>
            </a:pPr>
            <a:r>
              <a:rPr lang="ru-RU" dirty="0" smtClean="0"/>
              <a:t>о</a:t>
            </a:r>
            <a:r>
              <a:rPr lang="ru-RU" dirty="0" smtClean="0"/>
              <a:t>тносящийся  </a:t>
            </a:r>
            <a:r>
              <a:rPr lang="ru-RU" dirty="0" smtClean="0"/>
              <a:t>к тому же роду, разряду, т.е. одинаковый</a:t>
            </a:r>
            <a:endParaRPr lang="ru-RU" sz="1800" dirty="0"/>
          </a:p>
          <a:p>
            <a:pPr marL="0" indent="0" algn="r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288607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64288" y="4293096"/>
            <a:ext cx="15240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9116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71546"/>
            <a:ext cx="8229600" cy="2928958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Растворились в темноте</a:t>
            </a:r>
            <a:br>
              <a:rPr lang="ru-RU" sz="4800" dirty="0">
                <a:solidFill>
                  <a:srgbClr val="FF0000"/>
                </a:solidFill>
              </a:rPr>
            </a:br>
            <a:r>
              <a:rPr lang="ru-RU" sz="4800" dirty="0">
                <a:solidFill>
                  <a:srgbClr val="FF0000"/>
                </a:solidFill>
              </a:rPr>
              <a:t> рощи,  сады,  поля.  </a:t>
            </a:r>
            <a:r>
              <a:rPr lang="ru-RU" sz="4800" b="1" dirty="0">
                <a:solidFill>
                  <a:srgbClr val="FF0000"/>
                </a:solidFill>
              </a:rPr>
              <a:t/>
            </a:r>
            <a:br>
              <a:rPr lang="ru-RU" sz="4800" b="1" dirty="0">
                <a:solidFill>
                  <a:srgbClr val="FF0000"/>
                </a:solidFill>
              </a:rPr>
            </a:b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714884"/>
            <a:ext cx="8229600" cy="1051239"/>
          </a:xfrm>
        </p:spPr>
        <p:txBody>
          <a:bodyPr/>
          <a:lstStyle/>
          <a:p>
            <a:pPr marL="0" indent="0" algn="ctr">
              <a:buNone/>
            </a:pPr>
            <a:endParaRPr lang="ru-RU" sz="4800" b="1" dirty="0" smtClean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000232" y="2857496"/>
            <a:ext cx="1571636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000496" y="2857496"/>
            <a:ext cx="1571636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072198" y="2857496"/>
            <a:ext cx="1571636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357290" y="2214554"/>
            <a:ext cx="3786214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1357290" y="2071678"/>
            <a:ext cx="3786214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0211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ru-RU" sz="4400" i="1" dirty="0" smtClean="0"/>
              <a:t>В роще птицы свистят.</a:t>
            </a:r>
            <a:endParaRPr lang="ru-RU" sz="4400" dirty="0" smtClean="0"/>
          </a:p>
          <a:p>
            <a:r>
              <a:rPr lang="ru-RU" sz="4400" i="1" dirty="0" smtClean="0"/>
              <a:t>Птицы </a:t>
            </a:r>
            <a:r>
              <a:rPr lang="ru-RU" sz="4400" i="1" dirty="0" smtClean="0"/>
              <a:t>поют. </a:t>
            </a:r>
            <a:endParaRPr lang="ru-RU" sz="4400" dirty="0" smtClean="0"/>
          </a:p>
          <a:p>
            <a:r>
              <a:rPr lang="ru-RU" sz="4400" i="1" dirty="0" smtClean="0"/>
              <a:t>Птицы </a:t>
            </a:r>
            <a:r>
              <a:rPr lang="ru-RU" sz="4400" i="1" dirty="0" smtClean="0"/>
              <a:t>щебечут</a:t>
            </a:r>
            <a:r>
              <a:rPr lang="ru-RU" sz="5400" i="1" dirty="0" smtClean="0"/>
              <a:t>.</a:t>
            </a:r>
          </a:p>
          <a:p>
            <a:endParaRPr lang="ru-RU" sz="5400" i="1" dirty="0" smtClean="0"/>
          </a:p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В роще птицы свистят, поют,  щебечут. </a:t>
            </a:r>
          </a:p>
          <a:p>
            <a:pPr>
              <a:buNone/>
            </a:pPr>
            <a:endParaRPr lang="ru-RU" sz="5400" i="1" dirty="0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714744" y="5143512"/>
            <a:ext cx="1785950" cy="158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857884" y="5072074"/>
            <a:ext cx="214314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572000" y="5929330"/>
            <a:ext cx="214314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214546" y="6072206"/>
            <a:ext cx="214314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214546" y="5929330"/>
            <a:ext cx="214314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43438" y="6072206"/>
            <a:ext cx="214314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857884" y="5214950"/>
            <a:ext cx="2143140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Признаки однородных членов предложения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 Отвечают  на один и тот же вопрос</a:t>
            </a:r>
          </a:p>
          <a:p>
            <a:pPr>
              <a:buNone/>
            </a:pPr>
            <a:r>
              <a:rPr lang="ru-RU" dirty="0" smtClean="0"/>
              <a:t>2.  Являются одним членом предложения</a:t>
            </a:r>
          </a:p>
          <a:p>
            <a:pPr>
              <a:buNone/>
            </a:pPr>
            <a:r>
              <a:rPr lang="ru-RU" dirty="0" smtClean="0"/>
              <a:t>3.  Относятся к одному и тому же члену предложения</a:t>
            </a:r>
          </a:p>
          <a:p>
            <a:pPr>
              <a:buNone/>
            </a:pPr>
            <a:r>
              <a:rPr lang="ru-RU" dirty="0" smtClean="0"/>
              <a:t>4.  Обычно выражены одной и той же частью речи</a:t>
            </a:r>
          </a:p>
          <a:p>
            <a:pPr>
              <a:buNone/>
            </a:pPr>
            <a:r>
              <a:rPr lang="ru-RU" dirty="0" smtClean="0"/>
              <a:t>5.   Произносятся с интонацией перечисления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Знаки препинания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1. Талая вода </a:t>
            </a:r>
            <a:r>
              <a:rPr lang="ru-RU" dirty="0" smtClean="0"/>
              <a:t>шумит</a:t>
            </a:r>
            <a:r>
              <a:rPr lang="ru-RU" sz="4400" dirty="0" smtClean="0">
                <a:solidFill>
                  <a:srgbClr val="FF0000"/>
                </a:solidFill>
              </a:rPr>
              <a:t>  </a:t>
            </a:r>
            <a:r>
              <a:rPr lang="ru-RU" dirty="0" smtClean="0"/>
              <a:t>клокочет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smtClean="0"/>
              <a:t>Талая  </a:t>
            </a:r>
            <a:r>
              <a:rPr lang="ru-RU" dirty="0"/>
              <a:t>вода шумит  и  </a:t>
            </a:r>
            <a:r>
              <a:rPr lang="ru-RU" dirty="0" smtClean="0"/>
              <a:t>клокочет.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 Талая вода и  </a:t>
            </a:r>
            <a:r>
              <a:rPr lang="ru-RU" dirty="0" smtClean="0"/>
              <a:t>шумит </a:t>
            </a:r>
            <a:r>
              <a:rPr lang="ru-RU" dirty="0" smtClean="0"/>
              <a:t>  и  </a:t>
            </a:r>
            <a:r>
              <a:rPr lang="ru-RU" dirty="0" smtClean="0"/>
              <a:t>клокочет  </a:t>
            </a:r>
            <a:r>
              <a:rPr lang="ru-RU" dirty="0" smtClean="0"/>
              <a:t> и бурлит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4. </a:t>
            </a:r>
            <a:r>
              <a:rPr lang="ru-RU" dirty="0" smtClean="0"/>
              <a:t>Талая </a:t>
            </a:r>
            <a:r>
              <a:rPr lang="ru-RU" dirty="0"/>
              <a:t>вода </a:t>
            </a:r>
            <a:r>
              <a:rPr lang="ru-RU" dirty="0" smtClean="0"/>
              <a:t>шумит  </a:t>
            </a:r>
            <a:r>
              <a:rPr lang="ru-RU" dirty="0" smtClean="0"/>
              <a:t> но </a:t>
            </a:r>
            <a:r>
              <a:rPr lang="ru-RU" dirty="0"/>
              <a:t>не разливается.</a:t>
            </a:r>
          </a:p>
          <a:p>
            <a:pPr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00496" y="1571612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9124" y="2714620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00496" y="3286124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 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43702" y="2714620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2209"/>
            <a:ext cx="2016224" cy="690487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тест</a:t>
            </a:r>
            <a:endParaRPr lang="ru-RU" b="1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71604" y="642918"/>
            <a:ext cx="7104852" cy="564360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i="1" dirty="0" smtClean="0"/>
              <a:t>1. Члены предложения называются   однородными, если …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а) отвечают на один и тот же вопрос;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б) относятся к одному и тому же члену предложения</a:t>
            </a:r>
          </a:p>
          <a:p>
            <a:pPr>
              <a:buNone/>
            </a:pPr>
            <a:r>
              <a:rPr lang="ru-RU" dirty="0" smtClean="0"/>
              <a:t>в) пишутся с одной и той же орфограммой.</a:t>
            </a:r>
          </a:p>
          <a:p>
            <a:pPr>
              <a:buNone/>
            </a:pPr>
            <a:r>
              <a:rPr lang="ru-RU" b="1" i="1" dirty="0" smtClean="0"/>
              <a:t>2. Как связаны между собой однородные члены предложения?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а) интонацией перечисления;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б) союзами;</a:t>
            </a:r>
          </a:p>
          <a:p>
            <a:pPr>
              <a:buNone/>
            </a:pPr>
            <a:r>
              <a:rPr lang="ru-RU" dirty="0" smtClean="0"/>
              <a:t>в) предлогами.</a:t>
            </a:r>
          </a:p>
          <a:p>
            <a:pPr>
              <a:buNone/>
            </a:pPr>
            <a:r>
              <a:rPr lang="ru-RU" b="1" i="1" dirty="0" smtClean="0"/>
              <a:t>3. В каком предложении есть однородные члены?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а) Шумят листвой веселые березки.</a:t>
            </a:r>
          </a:p>
          <a:p>
            <a:pPr>
              <a:buNone/>
            </a:pPr>
            <a:r>
              <a:rPr lang="ru-RU" dirty="0" smtClean="0"/>
              <a:t>б) Под ёлкой пробежал маленький ёжик.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в) Он ищет грибы, спелые ягоды. </a:t>
            </a:r>
          </a:p>
          <a:p>
            <a:pPr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5286388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2 </a:t>
            </a:r>
            <a:r>
              <a:rPr lang="ru-RU" sz="2800" dirty="0"/>
              <a:t>правильных </a:t>
            </a:r>
            <a:r>
              <a:rPr lang="ru-RU" sz="2800" dirty="0" smtClean="0"/>
              <a:t>ответа -  </a:t>
            </a:r>
            <a:r>
              <a:rPr lang="ru-RU" sz="2800" dirty="0" smtClean="0">
                <a:solidFill>
                  <a:srgbClr val="FF0000"/>
                </a:solidFill>
              </a:rPr>
              <a:t>« + »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 smtClean="0"/>
              <a:t>Меньше 2 ответов  -  </a:t>
            </a:r>
            <a:r>
              <a:rPr lang="ru-RU" sz="2800" dirty="0" smtClean="0">
                <a:solidFill>
                  <a:srgbClr val="FF0000"/>
                </a:solidFill>
              </a:rPr>
              <a:t>« - »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379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20880" cy="86409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рефлексия</a:t>
            </a:r>
            <a:endParaRPr lang="ru-RU" b="1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57290" y="1142984"/>
            <a:ext cx="73191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Познакомились….</a:t>
            </a:r>
          </a:p>
          <a:p>
            <a:r>
              <a:rPr lang="ru-RU" sz="4800" dirty="0" smtClean="0"/>
              <a:t>Упражнялись….….</a:t>
            </a:r>
          </a:p>
          <a:p>
            <a:r>
              <a:rPr lang="ru-RU" sz="4800" dirty="0" smtClean="0"/>
              <a:t>Сделали открытие……</a:t>
            </a:r>
          </a:p>
          <a:p>
            <a:endParaRPr lang="ru-RU" sz="5400" dirty="0" smtClean="0"/>
          </a:p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33720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Оцените себя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/>
              <a:t>4 «+»      отметка </a:t>
            </a:r>
            <a:r>
              <a:rPr lang="ru-RU" sz="4800" dirty="0" smtClean="0">
                <a:solidFill>
                  <a:srgbClr val="FF0000"/>
                </a:solidFill>
              </a:rPr>
              <a:t>5 </a:t>
            </a:r>
          </a:p>
          <a:p>
            <a:pPr marL="0" indent="0" algn="ctr">
              <a:buNone/>
            </a:pPr>
            <a:r>
              <a:rPr lang="ru-RU" sz="4800" dirty="0" smtClean="0"/>
              <a:t>3 «+»      отметка </a:t>
            </a:r>
            <a:r>
              <a:rPr lang="ru-RU" sz="4800" dirty="0" smtClean="0">
                <a:solidFill>
                  <a:srgbClr val="FF0000"/>
                </a:solidFill>
              </a:rPr>
              <a:t>4</a:t>
            </a:r>
          </a:p>
          <a:p>
            <a:pPr marL="0" indent="0" algn="ctr">
              <a:buNone/>
            </a:pPr>
            <a:r>
              <a:rPr lang="ru-RU" sz="4800" dirty="0" smtClean="0"/>
              <a:t>2 «+»      отметка </a:t>
            </a:r>
            <a:r>
              <a:rPr lang="ru-RU" sz="4800" dirty="0" smtClean="0">
                <a:solidFill>
                  <a:srgbClr val="FF0000"/>
                </a:solidFill>
              </a:rPr>
              <a:t>3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72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Изучить составленную нами памятку,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Упр</a:t>
            </a:r>
            <a:r>
              <a:rPr lang="ru-RU" dirty="0"/>
              <a:t>. 481 ( заданию)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080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WordArt 2"/>
          <p:cNvSpPr>
            <a:spLocks noChangeArrowheads="1" noChangeShapeType="1" noTextEdit="1"/>
          </p:cNvSpPr>
          <p:nvPr/>
        </p:nvSpPr>
        <p:spPr bwMode="auto">
          <a:xfrm>
            <a:off x="1285852" y="1857364"/>
            <a:ext cx="6419872" cy="265906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Спасибо за урок!</a:t>
            </a:r>
          </a:p>
        </p:txBody>
      </p:sp>
      <p:pic>
        <p:nvPicPr>
          <p:cNvPr id="9" name="Picture 2" descr="http://avt-5.foto.mail.ru/community/sbornikoksankisamoenko/_avatar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8662" y="285728"/>
            <a:ext cx="1879048" cy="187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20000"/>
      </a:hlink>
      <a:folHlink>
        <a:srgbClr val="FBD5B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</TotalTime>
  <Words>314</Words>
  <Application>Microsoft Office PowerPoint</Application>
  <PresentationFormat>Экран (4:3)</PresentationFormat>
  <Paragraphs>66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Vesna</vt:lpstr>
      <vt:lpstr>Times New Roman</vt:lpstr>
      <vt:lpstr>Impact</vt:lpstr>
      <vt:lpstr>Calibri</vt:lpstr>
      <vt:lpstr>Тема Office</vt:lpstr>
      <vt:lpstr>Слайд 1</vt:lpstr>
      <vt:lpstr>Сергей Иванович Ожегов</vt:lpstr>
      <vt:lpstr>Тема урока: </vt:lpstr>
      <vt:lpstr>«Однородные члены предложения»</vt:lpstr>
      <vt:lpstr>Сергей Иванович Ожегов</vt:lpstr>
      <vt:lpstr>Растворились в темноте  рощи,  сады,  поля.   </vt:lpstr>
      <vt:lpstr>Слайд 7</vt:lpstr>
      <vt:lpstr>Признаки однородных членов предложения </vt:lpstr>
      <vt:lpstr>Знаки препинания </vt:lpstr>
      <vt:lpstr>тест</vt:lpstr>
      <vt:lpstr>рефлексия</vt:lpstr>
      <vt:lpstr>Оцените себя </vt:lpstr>
      <vt:lpstr>Домашнее задание 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97</cp:revision>
  <dcterms:created xsi:type="dcterms:W3CDTF">2013-08-23T08:38:35Z</dcterms:created>
  <dcterms:modified xsi:type="dcterms:W3CDTF">2019-02-20T17:03:28Z</dcterms:modified>
</cp:coreProperties>
</file>