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73" r:id="rId3"/>
    <p:sldId id="272" r:id="rId4"/>
    <p:sldId id="275" r:id="rId5"/>
    <p:sldId id="277" r:id="rId6"/>
    <p:sldId id="276" r:id="rId7"/>
    <p:sldId id="279" r:id="rId8"/>
    <p:sldId id="281" r:id="rId9"/>
    <p:sldId id="282" r:id="rId10"/>
    <p:sldId id="284" r:id="rId11"/>
    <p:sldId id="285" r:id="rId12"/>
    <p:sldId id="286" r:id="rId13"/>
    <p:sldId id="287" r:id="rId14"/>
    <p:sldId id="288" r:id="rId15"/>
    <p:sldId id="289" r:id="rId16"/>
    <p:sldId id="290" r:id="rId17"/>
    <p:sldId id="291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299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D1F13"/>
    <a:srgbClr val="00FF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4" autoAdjust="0"/>
    <p:restoredTop sz="94640" autoAdjust="0"/>
  </p:normalViewPr>
  <p:slideViewPr>
    <p:cSldViewPr>
      <p:cViewPr varScale="1">
        <p:scale>
          <a:sx n="60" d="100"/>
          <a:sy n="60" d="100"/>
        </p:scale>
        <p:origin x="-750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16.02.2018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Relationship Id="rId9" Type="http://schemas.openxmlformats.org/officeDocument/2006/relationships/image" Target="../media/image2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795476"/>
            <a:ext cx="7848872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000" i="1" dirty="0">
                <a:solidFill>
                  <a:srgbClr val="0070C0"/>
                </a:solidFill>
              </a:rPr>
              <a:t>Здоровье всего дороже</a:t>
            </a:r>
            <a:r>
              <a:rPr lang="ru-RU" sz="4000" i="1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endParaRPr lang="ru-RU" sz="4000" dirty="0">
              <a:solidFill>
                <a:srgbClr val="0070C0"/>
              </a:solidFill>
            </a:endParaRPr>
          </a:p>
          <a:p>
            <a:pPr algn="ctr"/>
            <a:r>
              <a:rPr lang="ru-RU" sz="4000" i="1" dirty="0" smtClean="0">
                <a:solidFill>
                  <a:srgbClr val="0070C0"/>
                </a:solidFill>
              </a:rPr>
              <a:t>В </a:t>
            </a:r>
            <a:r>
              <a:rPr lang="ru-RU" sz="4000" i="1" dirty="0">
                <a:solidFill>
                  <a:srgbClr val="0070C0"/>
                </a:solidFill>
              </a:rPr>
              <a:t>здоровом теле – здоровый дух</a:t>
            </a:r>
            <a:r>
              <a:rPr lang="ru-RU" sz="4000" dirty="0" smtClean="0">
                <a:solidFill>
                  <a:srgbClr val="0070C0"/>
                </a:solidFill>
              </a:rPr>
              <a:t>.</a:t>
            </a:r>
          </a:p>
          <a:p>
            <a:pPr algn="ctr"/>
            <a:endParaRPr lang="ru-RU" sz="4000" dirty="0">
              <a:solidFill>
                <a:srgbClr val="0070C0"/>
              </a:solidFill>
            </a:endParaRPr>
          </a:p>
          <a:p>
            <a:pPr algn="ctr"/>
            <a:r>
              <a:rPr lang="ru-RU" sz="4000" i="1" dirty="0">
                <a:solidFill>
                  <a:srgbClr val="0070C0"/>
                </a:solidFill>
              </a:rPr>
              <a:t>Утро встречай зарядкой, вечер провожай прогулкой</a:t>
            </a:r>
            <a:r>
              <a:rPr lang="ru-RU" sz="2400" i="1" dirty="0">
                <a:solidFill>
                  <a:srgbClr val="0070C0"/>
                </a:solidFill>
              </a:rPr>
              <a:t>.</a:t>
            </a:r>
            <a:endParaRPr lang="ru-RU" sz="2400" dirty="0">
              <a:solidFill>
                <a:srgbClr val="0070C0"/>
              </a:solidFill>
            </a:endParaRPr>
          </a:p>
        </p:txBody>
      </p:sp>
      <p:pic>
        <p:nvPicPr>
          <p:cNvPr id="5122" name="Picture 2" descr="C:\Users\k106\Desktop\2221173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4581128"/>
            <a:ext cx="2473457" cy="18550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03337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78488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>
                <a:solidFill>
                  <a:srgbClr val="0070C0"/>
                </a:solidFill>
                <a:latin typeface="Arial Black" pitchFamily="34" charset="0"/>
              </a:rPr>
              <a:t>Человек всегда был и будет самым любопытным явлением для самого человека. Его организм – это целостная, очень сложная система. Это одновременно и храм, и склад, и аптека, и электрическая компания, и библиотека, и установка для очистки сточных вод.</a:t>
            </a:r>
            <a:br>
              <a:rPr lang="ru-RU" sz="2800" dirty="0">
                <a:solidFill>
                  <a:srgbClr val="0070C0"/>
                </a:solidFill>
                <a:latin typeface="Arial Black" pitchFamily="34" charset="0"/>
              </a:rPr>
            </a:br>
            <a:r>
              <a:rPr lang="ru-RU" sz="3200" dirty="0">
                <a:solidFill>
                  <a:srgbClr val="BD1F13"/>
                </a:solidFill>
                <a:latin typeface="Arial Black" pitchFamily="34" charset="0"/>
              </a:rPr>
              <a:t>                        </a:t>
            </a:r>
            <a:r>
              <a:rPr lang="ru-RU" sz="3200" dirty="0" smtClean="0">
                <a:solidFill>
                  <a:srgbClr val="BD1F13"/>
                </a:solidFill>
                <a:latin typeface="Arial Black" pitchFamily="34" charset="0"/>
              </a:rPr>
              <a:t>                            </a:t>
            </a:r>
          </a:p>
          <a:p>
            <a:pPr algn="ctr"/>
            <a:r>
              <a:rPr lang="ru-RU" sz="3200" dirty="0">
                <a:solidFill>
                  <a:srgbClr val="BD1F13"/>
                </a:solidFill>
                <a:latin typeface="Arial Black" pitchFamily="34" charset="0"/>
              </a:rPr>
              <a:t> </a:t>
            </a:r>
            <a:r>
              <a:rPr lang="ru-RU" sz="3200" dirty="0" smtClean="0">
                <a:solidFill>
                  <a:srgbClr val="BD1F13"/>
                </a:solidFill>
                <a:latin typeface="Arial Black" pitchFamily="34" charset="0"/>
              </a:rPr>
              <a:t>                                </a:t>
            </a:r>
            <a:r>
              <a:rPr lang="ru-RU" sz="3200" dirty="0" smtClean="0">
                <a:solidFill>
                  <a:schemeClr val="accent1">
                    <a:lumMod val="60000"/>
                    <a:lumOff val="40000"/>
                  </a:schemeClr>
                </a:solidFill>
                <a:latin typeface="Arial Black" pitchFamily="34" charset="0"/>
              </a:rPr>
              <a:t>Белинский</a:t>
            </a:r>
            <a:endParaRPr lang="ru-RU" sz="3200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098" name="Picture 2" descr="C:\Users\k106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4149080"/>
            <a:ext cx="2128720" cy="2222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91169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323528" y="1913234"/>
            <a:ext cx="8568952" cy="3416320"/>
          </a:xfrm>
          <a:prstGeom prst="rect">
            <a:avLst/>
          </a:prstGeom>
          <a:noFill/>
          <a:effectLst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5400" b="1" cap="none" spc="50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ПРЕСС-КОНФЕРЕНЦИЯ</a:t>
            </a:r>
          </a:p>
          <a:p>
            <a:pPr algn="ctr"/>
            <a:endParaRPr lang="ru-RU" sz="5400" b="1" cap="none" spc="5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/>
            <a:r>
              <a:rPr lang="ru-RU" sz="5400" b="1" spc="50" dirty="0" smtClean="0">
                <a:ln w="11430">
                  <a:solidFill>
                    <a:schemeClr val="tx1">
                      <a:lumMod val="95000"/>
                      <a:lumOff val="5000"/>
                    </a:schemeClr>
                  </a:solidFill>
                </a:ln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«Организм человека и охрана  его здоровья»</a:t>
            </a:r>
            <a:endParaRPr lang="ru-RU" sz="5400" b="1" cap="none" spc="50" dirty="0">
              <a:ln w="11430">
                <a:solidFill>
                  <a:schemeClr val="tx1">
                    <a:lumMod val="95000"/>
                    <a:lumOff val="5000"/>
                  </a:schemeClr>
                </a:solidFill>
              </a:ln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50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2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250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25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250" fill="hold">
                                          <p:stCondLst>
                                            <p:cond delay="7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200"/>
                            </p:stCondLst>
                            <p:childTnLst>
                              <p:par>
                                <p:cTn id="12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6700"/>
                            </p:stCondLst>
                            <p:childTnLst>
                              <p:par>
                                <p:cTn id="18" presetID="19" presetClass="emph" presetSubtype="0" fill="hold" grpId="2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7700"/>
                            </p:stCondLst>
                            <p:childTnLst>
                              <p:par>
                                <p:cTn id="24" presetID="14" presetClass="emph" presetSubtype="0" fill="hold" grpId="3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Clr clrSpc="rgb" dir="cw">
                                      <p:cBhvr override="childStyle">
                                        <p:cTn id="25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26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27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8" dur="1900" fill="hold">
                                          <p:stCondLst>
                                            <p:cond delay="1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Scale>
                                      <p:cBhvr>
                                        <p:cTn id="29" dur="2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100000" y="5000"/>
                                    </p:animScale>
                                    <p:animScale>
                                      <p:cBhvr>
                                        <p:cTn id="3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5000"/>
                                      <p:to x="120000" y="150000"/>
                                    </p:animScale>
                                    <p:animScale>
                                      <p:cBhvr>
                                        <p:cTn id="31" dur="600" fill="hold">
                                          <p:stCondLst>
                                            <p:cond delay="1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2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7" grpId="1"/>
      <p:bldP spid="7" grpId="2"/>
      <p:bldP spid="7" grpId="3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0730712"/>
              </p:ext>
            </p:extLst>
          </p:nvPr>
        </p:nvGraphicFramePr>
        <p:xfrm>
          <a:off x="2051720" y="1412776"/>
          <a:ext cx="5075312" cy="48965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537656"/>
                <a:gridCol w="2537656"/>
              </a:tblGrid>
              <a:tr h="277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Специалисты</a:t>
                      </a:r>
                      <a:endParaRPr lang="ru-RU" sz="600" dirty="0"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Советы специалистов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55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Дерматолог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55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Кардиолог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55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Хирург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55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Стоматолог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55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Невропатолог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55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Окулист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55432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Фтизиатр</a:t>
                      </a:r>
                      <a:endParaRPr lang="ru-RU" sz="600" dirty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  <a:tr h="7391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Диетолог </a:t>
                      </a:r>
                      <a:endParaRPr lang="ru-RU" sz="60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900">
                          <a:effectLst/>
                        </a:rPr>
                        <a:t> </a:t>
                      </a:r>
                      <a:endParaRPr lang="ru-RU" sz="6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700" dirty="0">
                          <a:effectLst/>
                        </a:rPr>
                        <a:t> </a:t>
                      </a:r>
                      <a:endParaRPr lang="ru-RU" sz="6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0510" marR="40510" marT="0" marB="0"/>
                </a:tc>
              </a:tr>
            </a:tbl>
          </a:graphicData>
        </a:graphic>
      </p:graphicFrame>
      <p:pic>
        <p:nvPicPr>
          <p:cNvPr id="6147" name="Рисунок 1" descr="&amp;Kcy;&amp;acy;&amp;rcy;&amp;tcy;&amp;icy;&amp;ncy;&amp;kcy;&amp;icy; &amp;pcy;&amp;ocy; &amp;zcy;&amp;acy;&amp;pcy;&amp;rcy;&amp;ocy;&amp;scy;&amp;ucy; &amp;zcy;&amp;dcy;&amp;ocy;&amp;rcy;&amp;ocy;&amp;vcy;&amp;softcy;&amp;iecy; &amp;chcy;&amp;iecy;&amp;lcy;&amp;ocy;&amp;vcy;&amp;iecy;&amp;chcy;&amp;iecy;&amp;kcy; &amp;kcy;&amp;lcy;&amp;icy;&amp;pcy;&amp;acy;&amp;rcy;&amp;tcy;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564904"/>
            <a:ext cx="1571625" cy="1171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4154488" y="8266113"/>
            <a:ext cx="3759200" cy="698500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800" b="1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ЗДОРОВЫЙ ЧЕЛОВЕК – ЭТО  …</a:t>
            </a: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267744" y="798766"/>
            <a:ext cx="442217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КАРТА  ЗДОРОВЬЯ  ученика   3Б  класса       </a:t>
            </a:r>
            <a:endParaRPr kumimoji="0" lang="ru-RU" alt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>
            <a:spLocks noChangeArrowheads="1"/>
          </p:cNvSpPr>
          <p:nvPr/>
        </p:nvSpPr>
        <p:spPr bwMode="auto">
          <a:xfrm>
            <a:off x="2532063" y="40211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tabLst>
                <a:tab pos="190500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0" algn="l"/>
              </a:tabLst>
            </a:pPr>
            <a: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  <a:t/>
            </a:r>
            <a:br>
              <a:rPr kumimoji="0" lang="ru-RU" altLang="ru-RU" sz="9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cs typeface="Arial" pitchFamily="34" charset="0"/>
              </a:rPr>
            </a:b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0" algn="l"/>
              </a:tabLst>
            </a:pPr>
            <a:r>
              <a:rPr kumimoji="0" lang="ru-RU" altLang="ru-RU" sz="11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	</a:t>
            </a:r>
            <a:endParaRPr kumimoji="0" lang="ru-RU" altLang="ru-RU" sz="9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905000" algn="l"/>
              </a:tabLst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507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 descr="C:\Users\k106\Desktop\603e3321af38d36b893e6c84238fe52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645024"/>
            <a:ext cx="2628900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k106\Desktop\porazhenie-kozhi-pri-saharnom-diabet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268760"/>
            <a:ext cx="4464496" cy="29610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708766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u="sng" dirty="0" smtClean="0">
                <a:solidFill>
                  <a:srgbClr val="0070C0"/>
                </a:solidFill>
              </a:rPr>
              <a:t>Совет врача-дерматолога </a:t>
            </a:r>
            <a:endParaRPr lang="ru-RU" u="sng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endParaRPr lang="ru-RU" sz="4000" dirty="0" smtClean="0"/>
          </a:p>
          <a:p>
            <a:pPr marL="0" indent="0" algn="ctr">
              <a:buNone/>
            </a:pPr>
            <a:r>
              <a:rPr lang="ru-RU" sz="4000" dirty="0" smtClean="0">
                <a:solidFill>
                  <a:srgbClr val="0070C0"/>
                </a:solidFill>
              </a:rPr>
              <a:t>Соблюдайте личную гигиену</a:t>
            </a:r>
          </a:p>
          <a:p>
            <a:pPr marL="0" indent="0" algn="ctr">
              <a:buNone/>
            </a:pPr>
            <a:endParaRPr lang="ru-RU" sz="4000" dirty="0">
              <a:solidFill>
                <a:srgbClr val="0070C0"/>
              </a:solidFill>
            </a:endParaRPr>
          </a:p>
        </p:txBody>
      </p:sp>
      <p:pic>
        <p:nvPicPr>
          <p:cNvPr id="7170" name="Picture 2" descr="C:\Users\k106\Desktop\1404898452_risunok-ris-1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3624273"/>
            <a:ext cx="3624064" cy="2718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24861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Картинка1" descr="0002-002-Stroenie-skeleta"/>
          <p:cNvPicPr>
            <a:picLocks noRot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357214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Картинка1" descr="posture_big"/>
          <p:cNvPicPr>
            <a:picLocks noRot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23850" y="981075"/>
            <a:ext cx="4211638" cy="486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3" name="Картинка2" descr="prir63"/>
          <p:cNvPicPr>
            <a:picLocks noRot="1"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6463" y="1052513"/>
            <a:ext cx="4248150" cy="475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0070C0"/>
                </a:solidFill>
              </a:rPr>
              <a:t>Совет врача-хирурга</a:t>
            </a:r>
            <a:endParaRPr lang="ru-RU" sz="5400" u="sng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Следите за своей осанкой 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" name="Картинка1" descr="img_item_193"/>
          <p:cNvPicPr>
            <a:picLocks noRot="1"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876"/>
            <a:ext cx="4103687" cy="2304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13" descr="http://kineziolog.bodhy.ru/sites/default/files/BeatHeart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728" y="785794"/>
            <a:ext cx="2043144" cy="278610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214282" y="3643314"/>
            <a:ext cx="4572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70C0"/>
                </a:solidFill>
              </a:rPr>
              <a:t>Сердце – главный орган кровеносной системы</a:t>
            </a:r>
            <a:endParaRPr lang="ru-RU" sz="2800" dirty="0">
              <a:solidFill>
                <a:srgbClr val="0070C0"/>
              </a:solidFill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3"/>
          <a:srcRect l="51534" t="36031" r="16743" b="14633"/>
          <a:stretch>
            <a:fillRect/>
          </a:stretch>
        </p:blipFill>
        <p:spPr bwMode="auto">
          <a:xfrm>
            <a:off x="5000628" y="1214422"/>
            <a:ext cx="3748118" cy="44508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800" u="sng" dirty="0" smtClean="0">
                <a:solidFill>
                  <a:srgbClr val="0070C0"/>
                </a:solidFill>
              </a:rPr>
              <a:t>Совет  кардиолога 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57224" y="2643182"/>
            <a:ext cx="778674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Занимайтесь спортом и физкультурой 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31746" name="Picture 2" descr="D:\Documents and Settings\Администратор\Рабочий стол\school-sportsm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357694"/>
            <a:ext cx="3040668" cy="19764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2"/>
          <a:srcRect l="48994" t="36971" r="15190" b="23253"/>
          <a:stretch>
            <a:fillRect/>
          </a:stretch>
        </p:blipFill>
        <p:spPr bwMode="auto">
          <a:xfrm>
            <a:off x="571472" y="1500174"/>
            <a:ext cx="4191000" cy="3709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5" descr="Картинка 5 из 42802"/>
          <p:cNvPicPr>
            <a:picLocks noChangeAspect="1" noChangeArrowheads="1"/>
          </p:cNvPicPr>
          <p:nvPr/>
        </p:nvPicPr>
        <p:blipFill>
          <a:blip r:embed="rId3" cstate="print"/>
          <a:srcRect l="10189" r="15756"/>
          <a:stretch>
            <a:fillRect/>
          </a:stretch>
        </p:blipFill>
        <p:spPr bwMode="auto">
          <a:xfrm>
            <a:off x="5143504" y="1571611"/>
            <a:ext cx="3623049" cy="387529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0070C0"/>
                </a:solidFill>
              </a:rPr>
              <a:t>Совет фтизиатра </a:t>
            </a:r>
            <a:endParaRPr lang="ru-RU" sz="5400" u="sng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Берегите окружающую природу 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32770" name="Picture 2" descr="D:\Documents and Settings\Администратор\Рабочий стол\imgpreview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86050" y="4000504"/>
            <a:ext cx="3714776" cy="22636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D:\Documents and Settings\Администратор\Рабочий стол\raspolozhenie-zubov-cheloveka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43372" y="357166"/>
            <a:ext cx="4371975" cy="3333750"/>
          </a:xfrm>
          <a:prstGeom prst="rect">
            <a:avLst/>
          </a:prstGeom>
          <a:noFill/>
        </p:spPr>
      </p:pic>
      <p:pic>
        <p:nvPicPr>
          <p:cNvPr id="33795" name="Picture 3" descr="D:\Documents and Settings\Администратор\Рабочий стол\imgpreview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85786" y="3714752"/>
            <a:ext cx="4214842" cy="258864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0070C0"/>
                </a:solidFill>
              </a:rPr>
              <a:t>Совет стоматолога </a:t>
            </a:r>
            <a:endParaRPr lang="ru-RU" sz="5400" u="sng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Ухаживайте за ротовой полостью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34818" name="Picture 2" descr="D:\Documents and Settings\Администратор\Рабочий стол\imgpreview (2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143240" y="3795832"/>
            <a:ext cx="3071834" cy="249067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Наташа\Desktop\Изображение 002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500042"/>
            <a:ext cx="3675743" cy="2003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2" descr="C:\Users\Наташа\Desktop\Изображение 002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86314" y="1357298"/>
            <a:ext cx="3786214" cy="21040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2" descr="C:\Users\Наташа\Desktop\Изображение 002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34" y="3143248"/>
            <a:ext cx="3954022" cy="2185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F:\Изображение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>
          <a:xfrm rot="21070188">
            <a:off x="4885066" y="3832975"/>
            <a:ext cx="1649459" cy="1413986"/>
          </a:xfrm>
          <a:prstGeom prst="rect">
            <a:avLst/>
          </a:prstGeom>
          <a:noFill/>
        </p:spPr>
      </p:pic>
      <p:pic>
        <p:nvPicPr>
          <p:cNvPr id="6" name="Picture 6" descr="F:\Изображение 001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00826" y="4357694"/>
            <a:ext cx="1000122" cy="19934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3" descr="F:\Изображение2.jp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 rot="413121">
            <a:off x="7423071" y="3944821"/>
            <a:ext cx="1525388" cy="11759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5" descr="F:\Изображение4.jpg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643438" y="5500702"/>
            <a:ext cx="1714484" cy="10412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" descr="F:\Изображение3.jp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500958" y="5715016"/>
            <a:ext cx="1357332" cy="761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1857356" y="2571744"/>
            <a:ext cx="9207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ЖИРЫ</a:t>
            </a:r>
            <a:endParaRPr lang="ru-RU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1643042" y="5500702"/>
            <a:ext cx="9621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БЕЛКИ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6072198" y="928670"/>
            <a:ext cx="13997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УГЛЕВОДЫ</a:t>
            </a:r>
            <a:endParaRPr lang="ru-RU" dirty="0"/>
          </a:p>
        </p:txBody>
      </p:sp>
      <p:sp>
        <p:nvSpPr>
          <p:cNvPr id="13" name="Прямоугольник 12"/>
          <p:cNvSpPr/>
          <p:nvPr/>
        </p:nvSpPr>
        <p:spPr>
          <a:xfrm>
            <a:off x="6072198" y="6488668"/>
            <a:ext cx="15669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</a:rPr>
              <a:t>ВИТАМИНЫ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46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47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4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4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5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5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5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5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7000"/>
                            </p:stCondLst>
                            <p:childTnLst>
                              <p:par>
                                <p:cTn id="58" presetID="34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60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61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62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63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357166"/>
            <a:ext cx="8305800" cy="1439028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/>
              <a:t>Правила питания и культура поведения за столом</a:t>
            </a:r>
            <a:endParaRPr lang="ru-RU" dirty="0"/>
          </a:p>
        </p:txBody>
      </p:sp>
      <p:sp>
        <p:nvSpPr>
          <p:cNvPr id="35841" name="Rectangle 1"/>
          <p:cNvSpPr>
            <a:spLocks noChangeArrowheads="1"/>
          </p:cNvSpPr>
          <p:nvPr/>
        </p:nvSpPr>
        <p:spPr bwMode="auto">
          <a:xfrm>
            <a:off x="571472" y="1785926"/>
            <a:ext cx="7858180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1.Перед едой мойте руки с мылом.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2.Овощи и фрукты обмывайте кипяченой или водопроводной водой.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3.Пить только кипяченую воду.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4.Пищу принимать в одно и тоже время.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5.Не читать во время еды, так как чтение мешает хорошо пережевывать пищу.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6.Соль брать не пальцами, а ложечкой или ножом.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7.Мясо, гарнир, салат ешьте вилкой.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8.Мясные и рыбные косточки складывайте на край тарелки или в отдельную тарелку.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9.Во время пережевывания пищи не чавкайте.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0070C0"/>
                </a:solidFill>
              </a:rPr>
              <a:t>Совет диетолога </a:t>
            </a:r>
            <a:endParaRPr lang="ru-RU" sz="5400" u="sng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Ешьте пишу богатую белками, жирами,  углеводами и витаминами </a:t>
            </a: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45058" name="Picture 2" descr="D:\Documents and Settings\Администратор\Рабочий стол\pravilnoe-pitanie-9.gif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85786" y="4008450"/>
            <a:ext cx="2143140" cy="227329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ozg-spinno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428736"/>
            <a:ext cx="5094287" cy="4078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4" descr="50403-1501040image0larg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70" y="2357430"/>
            <a:ext cx="3359184" cy="25053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0070C0"/>
                </a:solidFill>
              </a:rPr>
              <a:t>Совет невропатолога </a:t>
            </a:r>
            <a:endParaRPr lang="ru-RU" sz="5400" u="sng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Соблюдайте  режим дня</a:t>
            </a:r>
          </a:p>
          <a:p>
            <a:pPr algn="ctr">
              <a:buNone/>
            </a:pPr>
            <a:endParaRPr lang="ru-RU" sz="44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sz="44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7" name="Picture 2" descr="D:\Documents and Settings\Администратор\Рабочий стол\Режим-дня-ребенка-до-года-500x270.jpe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71736" y="3500438"/>
            <a:ext cx="3943757" cy="212962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130" name="Picture 2" descr="D:\Documents and Settings\Администратор\Рабочий стол\47597882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642918"/>
            <a:ext cx="3810000" cy="3514725"/>
          </a:xfrm>
          <a:prstGeom prst="rect">
            <a:avLst/>
          </a:prstGeom>
          <a:noFill/>
        </p:spPr>
      </p:pic>
      <p:pic>
        <p:nvPicPr>
          <p:cNvPr id="48131" name="Picture 3" descr="D:\Documents and Settings\Администратор\Рабочий стол\10-298x300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3000372"/>
            <a:ext cx="3214710" cy="323628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510334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/>
              <a:t>Береги   зрение!</a:t>
            </a:r>
            <a:endParaRPr lang="ru-RU" sz="6000" dirty="0"/>
          </a:p>
        </p:txBody>
      </p:sp>
      <p:sp>
        <p:nvSpPr>
          <p:cNvPr id="49153" name="Rectangle 1"/>
          <p:cNvSpPr>
            <a:spLocks noChangeArrowheads="1"/>
          </p:cNvSpPr>
          <p:nvPr/>
        </p:nvSpPr>
        <p:spPr bwMode="auto">
          <a:xfrm>
            <a:off x="357158" y="1571612"/>
            <a:ext cx="8286808" cy="44012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2286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1.При чтении, письме, рисовании, шитье свет должен быть слева.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2.Сидеть нужно прямо, слегка наклонив голову так, чтобы расстояние от глаза до тетради, книги было 30-40 см. Полезно класть книгу на подставку.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3.Не читайте лежа, так как в этом положении вы не сможете держать книгу на нужном расстоянии от глаз.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4.При чтении делайте перерывы через каждые 20-30 минут, чтобы глаза отдыхали.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5.Не садитесь близко к экрану телевизора.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6.Не трите глаза грязными руками и грязным носовым платком. Пользуйтесь только своим носовым платком и полотенцем, подушкой. Чистота оберегает глаза от заразных заболеваний.</a:t>
            </a:r>
          </a:p>
          <a:p>
            <a:pPr marL="0" marR="0" lvl="0" indent="2286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7.Берегите глаза от повреждений. Шалости с рогатками, острыми предметами могут привести к печальным для зрения последствиям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effectLst/>
                <a:latin typeface="Arial" pitchFamily="34" charset="0"/>
              </a:rPr>
              <a:t> 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rgbClr val="0070C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5400" u="sng" dirty="0" smtClean="0">
                <a:solidFill>
                  <a:srgbClr val="0070C0"/>
                </a:solidFill>
              </a:rPr>
              <a:t>Совет офтальмолога </a:t>
            </a:r>
            <a:endParaRPr lang="ru-RU" sz="5400" u="sng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endParaRPr lang="ru-RU" dirty="0" smtClean="0"/>
          </a:p>
          <a:p>
            <a:pPr algn="ctr">
              <a:buNone/>
            </a:pPr>
            <a:r>
              <a:rPr lang="ru-RU" sz="4400" dirty="0" smtClean="0">
                <a:solidFill>
                  <a:srgbClr val="0070C0"/>
                </a:solidFill>
              </a:rPr>
              <a:t>Берегите глаза от повреждений</a:t>
            </a:r>
          </a:p>
          <a:p>
            <a:pPr algn="ctr">
              <a:buNone/>
            </a:pPr>
            <a:endParaRPr lang="ru-RU" sz="44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sz="4400" dirty="0" smtClean="0">
              <a:solidFill>
                <a:srgbClr val="0070C0"/>
              </a:solidFill>
            </a:endParaRPr>
          </a:p>
          <a:p>
            <a:pPr algn="ctr">
              <a:buNone/>
            </a:pPr>
            <a:endParaRPr lang="ru-RU" sz="4400" dirty="0">
              <a:solidFill>
                <a:srgbClr val="0070C0"/>
              </a:solidFill>
            </a:endParaRPr>
          </a:p>
        </p:txBody>
      </p:sp>
      <p:pic>
        <p:nvPicPr>
          <p:cNvPr id="6" name="Picture 2" descr="D:\Documents and Settings\Администратор\Рабочий стол\maxresdefault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428860" y="3571876"/>
            <a:ext cx="4318031" cy="242889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1571612"/>
            <a:ext cx="8305800" cy="928694"/>
          </a:xfrm>
        </p:spPr>
        <p:txBody>
          <a:bodyPr/>
          <a:lstStyle/>
          <a:p>
            <a:r>
              <a:rPr lang="ru-RU" dirty="0" smtClean="0"/>
              <a:t>ЗДОРОВЫЙ ЧЕЛОВЕК – ЭТО…..</a:t>
            </a:r>
            <a:endParaRPr lang="ru-RU" dirty="0"/>
          </a:p>
        </p:txBody>
      </p:sp>
      <p:pic>
        <p:nvPicPr>
          <p:cNvPr id="53250" name="Picture 2" descr="D:\Documents and Settings\Администратор\Рабочий стол\imgpreview (3)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00298" y="3071810"/>
            <a:ext cx="4357718" cy="289323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2564904"/>
            <a:ext cx="8305800" cy="1143000"/>
          </a:xfrm>
        </p:spPr>
        <p:txBody>
          <a:bodyPr/>
          <a:lstStyle/>
          <a:p>
            <a:pPr algn="ctr"/>
            <a:r>
              <a:rPr lang="ru-RU" dirty="0" smtClean="0"/>
              <a:t>Спасибо за работу!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5975254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393</TotalTime>
  <Words>376</Words>
  <Application>Microsoft Office PowerPoint</Application>
  <PresentationFormat>Экран (4:3)</PresentationFormat>
  <Paragraphs>101</Paragraphs>
  <Slides>25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Поток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Совет врача-дерматолога </vt:lpstr>
      <vt:lpstr>Презентация PowerPoint</vt:lpstr>
      <vt:lpstr>Презентация PowerPoint</vt:lpstr>
      <vt:lpstr>Совет врача-хирурга</vt:lpstr>
      <vt:lpstr>Презентация PowerPoint</vt:lpstr>
      <vt:lpstr>Совет  кардиолога </vt:lpstr>
      <vt:lpstr>Презентация PowerPoint</vt:lpstr>
      <vt:lpstr>Совет фтизиатра </vt:lpstr>
      <vt:lpstr>Презентация PowerPoint</vt:lpstr>
      <vt:lpstr>Совет стоматолога </vt:lpstr>
      <vt:lpstr>Презентация PowerPoint</vt:lpstr>
      <vt:lpstr>Правила питания и культура поведения за столом</vt:lpstr>
      <vt:lpstr>Совет диетолога </vt:lpstr>
      <vt:lpstr>Презентация PowerPoint</vt:lpstr>
      <vt:lpstr>Совет невропатолога </vt:lpstr>
      <vt:lpstr>Презентация PowerPoint</vt:lpstr>
      <vt:lpstr>Береги   зрение!</vt:lpstr>
      <vt:lpstr>Совет офтальмолога </vt:lpstr>
      <vt:lpstr>ЗДОРОВЫЙ ЧЕЛОВЕК – ЭТО…..</vt:lpstr>
      <vt:lpstr>Спасибо за работу!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AG</dc:creator>
  <cp:lastModifiedBy>k204</cp:lastModifiedBy>
  <cp:revision>48</cp:revision>
  <dcterms:created xsi:type="dcterms:W3CDTF">2004-09-07T14:54:02Z</dcterms:created>
  <dcterms:modified xsi:type="dcterms:W3CDTF">2018-02-16T10:53:09Z</dcterms:modified>
</cp:coreProperties>
</file>